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1" r:id="rId22"/>
    <p:sldId id="282" r:id="rId23"/>
    <p:sldId id="283" r:id="rId24"/>
    <p:sldId id="284" r:id="rId25"/>
    <p:sldId id="285" r:id="rId26"/>
    <p:sldId id="286" r:id="rId27"/>
    <p:sldId id="288" r:id="rId28"/>
    <p:sldId id="289" r:id="rId29"/>
    <p:sldId id="290" r:id="rId30"/>
    <p:sldId id="291" r:id="rId31"/>
    <p:sldId id="292" r:id="rId32"/>
    <p:sldId id="287" r:id="rId33"/>
    <p:sldId id="293" r:id="rId34"/>
    <p:sldId id="294" r:id="rId35"/>
    <p:sldId id="295" r:id="rId36"/>
    <p:sldId id="296" r:id="rId37"/>
    <p:sldId id="276" r:id="rId38"/>
    <p:sldId id="277" r:id="rId39"/>
    <p:sldId id="278" r:id="rId40"/>
    <p:sldId id="279" r:id="rId41"/>
    <p:sldId id="280" r:id="rId42"/>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 id="259"/>
          </p14:sldIdLst>
        </p14:section>
        <p14:section name="Indigenous Wars" id="{140B1789-A48A-4128-8902-74663EECF519}">
          <p14:sldIdLst>
            <p14:sldId id="258"/>
            <p14:sldId id="260"/>
            <p14:sldId id="261"/>
            <p14:sldId id="262"/>
          </p14:sldIdLst>
        </p14:section>
        <p14:section name="Colonial Wars" id="{353E44E7-8567-439E-803F-9CFDE9D42C22}">
          <p14:sldIdLst>
            <p14:sldId id="263"/>
            <p14:sldId id="264"/>
            <p14:sldId id="265"/>
            <p14:sldId id="266"/>
          </p14:sldIdLst>
        </p14:section>
        <p14:section name="American Revolution" id="{DFA87196-A077-43BC-806D-205096677F3E}">
          <p14:sldIdLst>
            <p14:sldId id="267"/>
            <p14:sldId id="268"/>
            <p14:sldId id="269"/>
            <p14:sldId id="270"/>
            <p14:sldId id="271"/>
            <p14:sldId id="272"/>
            <p14:sldId id="273"/>
            <p14:sldId id="274"/>
            <p14:sldId id="275"/>
            <p14:sldId id="281"/>
          </p14:sldIdLst>
        </p14:section>
        <p14:section name="Early Republic" id="{70CA19FE-7170-4251-BF3A-3E1B1C1E16F7}">
          <p14:sldIdLst>
            <p14:sldId id="282"/>
            <p14:sldId id="283"/>
            <p14:sldId id="284"/>
            <p14:sldId id="285"/>
          </p14:sldIdLst>
        </p14:section>
        <p14:section name="The War of 1812" id="{A847731C-DB64-42B4-AF20-273AA2AE94FB}">
          <p14:sldIdLst>
            <p14:sldId id="286"/>
            <p14:sldId id="288"/>
            <p14:sldId id="289"/>
            <p14:sldId id="290"/>
            <p14:sldId id="291"/>
            <p14:sldId id="292"/>
            <p14:sldId id="287"/>
          </p14:sldIdLst>
        </p14:section>
        <p14:section name="National Expansion" id="{E60A3F9E-BD47-44E2-BE8D-49CDA976C1FE}">
          <p14:sldIdLst>
            <p14:sldId id="293"/>
            <p14:sldId id="294"/>
            <p14:sldId id="295"/>
            <p14:sldId id="296"/>
          </p14:sldIdLst>
        </p14:section>
        <p14:section name="Books" id="{B15C56F5-ACD8-4B0D-9E4E-ABB74C9FDFA2}">
          <p14:sldIdLst>
            <p14:sldId id="276"/>
            <p14:sldId id="277"/>
            <p14:sldId id="278"/>
            <p14:sldId id="279"/>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088CB7-A532-45D1-B173-5B2DE2381007}" v="4" dt="2024-08-31T23:15:43.8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31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9/16/2024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B17D9B-885F-4496-B071-22C7D7230445}" type="slidenum">
              <a:rPr lang="en-US" smtClean="0"/>
              <a:t>39</a:t>
            </a:fld>
            <a:endParaRPr lang="en-US"/>
          </a:p>
        </p:txBody>
      </p:sp>
    </p:spTree>
    <p:extLst>
      <p:ext uri="{BB962C8B-B14F-4D97-AF65-F5344CB8AC3E}">
        <p14:creationId xmlns:p14="http://schemas.microsoft.com/office/powerpoint/2010/main" val="3095109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9/16/2024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9/16/2024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9/16/2024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9/16/2024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6E7CA3-DCCC-1222-3B06-A14BD7948B8C}"/>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French and Indian War (AKA The Seven Years War) (1754-1763)</a:t>
            </a:r>
          </a:p>
          <a:p>
            <a:pPr marL="742950" lvl="1" indent="-285750">
              <a:buFont typeface="Arial" panose="020B0604020202020204" pitchFamily="34" charset="0"/>
              <a:buChar char="•"/>
            </a:pPr>
            <a:r>
              <a:rPr lang="en-US" dirty="0"/>
              <a:t>Started when a group led by George Washington, that was supposed to scout French forts, engaged a French force. One of the Indians that was with the British killed a French man and humiliated him.</a:t>
            </a:r>
          </a:p>
          <a:p>
            <a:pPr marL="742950" lvl="1" indent="-285750">
              <a:buFont typeface="Arial" panose="020B0604020202020204" pitchFamily="34" charset="0"/>
              <a:buChar char="•"/>
            </a:pPr>
            <a:r>
              <a:rPr lang="en-US" dirty="0"/>
              <a:t>The first major British attack on the French forts came with the attack on Fort Duquesne (Pittsburgh). It was led by Edward Braddock</a:t>
            </a:r>
          </a:p>
          <a:p>
            <a:pPr marL="1200150" lvl="2" indent="-285750">
              <a:buFont typeface="Arial" panose="020B0604020202020204" pitchFamily="34" charset="0"/>
              <a:buChar char="•"/>
            </a:pPr>
            <a:r>
              <a:rPr lang="en-US" dirty="0"/>
              <a:t>He led a group of 2,200 soldiers (mostly British)</a:t>
            </a:r>
          </a:p>
          <a:p>
            <a:pPr marL="1200150" lvl="2" indent="-285750">
              <a:buFont typeface="Arial" panose="020B0604020202020204" pitchFamily="34" charset="0"/>
              <a:buChar char="•"/>
            </a:pPr>
            <a:r>
              <a:rPr lang="en-US" dirty="0"/>
              <a:t>The whole reason this attack could happen was because Benjamin Franklin got a bunch of horses for them to use.</a:t>
            </a:r>
          </a:p>
          <a:p>
            <a:pPr marL="1200150" lvl="2" indent="-285750">
              <a:buFont typeface="Arial" panose="020B0604020202020204" pitchFamily="34" charset="0"/>
              <a:buChar char="•"/>
            </a:pPr>
            <a:r>
              <a:rPr lang="en-US" dirty="0"/>
              <a:t>Braddock sent an advance column to attack the fort.</a:t>
            </a:r>
          </a:p>
          <a:p>
            <a:pPr marL="1657350" lvl="3" indent="-285750">
              <a:buFont typeface="Arial" panose="020B0604020202020204" pitchFamily="34" charset="0"/>
              <a:buChar char="•"/>
            </a:pPr>
            <a:r>
              <a:rPr lang="en-US" dirty="0"/>
              <a:t>Battle of Monongahela</a:t>
            </a:r>
          </a:p>
          <a:p>
            <a:pPr marL="1657350" lvl="3" indent="-285750">
              <a:buFont typeface="Arial" panose="020B0604020202020204" pitchFamily="34" charset="0"/>
              <a:buChar char="•"/>
            </a:pPr>
            <a:r>
              <a:rPr lang="en-US" dirty="0"/>
              <a:t>Due to his Indian allies, French commander Daniel Beaujeu knew it was coming.</a:t>
            </a:r>
          </a:p>
          <a:p>
            <a:pPr marL="2114550" lvl="4" indent="-285750">
              <a:buFont typeface="Arial" panose="020B0604020202020204" pitchFamily="34" charset="0"/>
              <a:buChar char="•"/>
            </a:pPr>
            <a:r>
              <a:rPr lang="en-US" dirty="0"/>
              <a:t>He surprised the British by having the French attack the front, and his Indian allies attacking the flank.</a:t>
            </a:r>
          </a:p>
          <a:p>
            <a:pPr marL="2114550" lvl="4" indent="-285750">
              <a:buFont typeface="Arial" panose="020B0604020202020204" pitchFamily="34" charset="0"/>
              <a:buChar char="•"/>
            </a:pPr>
            <a:r>
              <a:rPr lang="en-US" dirty="0"/>
              <a:t>The British were caught off guard and sustained heavy casualties. They tried to make formations they would use in Europe, but it wouldn’t work.</a:t>
            </a:r>
          </a:p>
          <a:p>
            <a:pPr marL="2114550" lvl="4" indent="-285750">
              <a:buFont typeface="Arial" panose="020B0604020202020204" pitchFamily="34" charset="0"/>
              <a:buChar char="•"/>
            </a:pPr>
            <a:r>
              <a:rPr lang="en-US" dirty="0"/>
              <a:t>The Americans scattered and hit behind rocks and trees. They covered for retreating Brits.</a:t>
            </a:r>
          </a:p>
          <a:p>
            <a:pPr marL="2571750" lvl="5" indent="-285750">
              <a:buFont typeface="Arial" panose="020B0604020202020204" pitchFamily="34" charset="0"/>
              <a:buChar char="•"/>
            </a:pPr>
            <a:r>
              <a:rPr lang="en-US" dirty="0"/>
              <a:t>This led to the Americans thinking they were better fighters than the British. This battle was taught to young colonists, further seeding bad blood between the two.</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EA1B2D4-0A22-A33C-FDCA-8D4C11A60D6C}"/>
              </a:ext>
            </a:extLst>
          </p:cNvPr>
          <p:cNvPicPr>
            <a:picLocks noChangeAspect="1"/>
          </p:cNvPicPr>
          <p:nvPr/>
        </p:nvPicPr>
        <p:blipFill>
          <a:blip r:embed="rId2"/>
          <a:stretch>
            <a:fillRect/>
          </a:stretch>
        </p:blipFill>
        <p:spPr>
          <a:xfrm>
            <a:off x="4566281" y="9232375"/>
            <a:ext cx="3954975" cy="2644315"/>
          </a:xfrm>
          <a:prstGeom prst="rect">
            <a:avLst/>
          </a:prstGeom>
        </p:spPr>
      </p:pic>
      <p:pic>
        <p:nvPicPr>
          <p:cNvPr id="6" name="Picture 5">
            <a:extLst>
              <a:ext uri="{FF2B5EF4-FFF2-40B4-BE49-F238E27FC236}">
                <a16:creationId xmlns:a16="http://schemas.microsoft.com/office/drawing/2014/main" id="{523E2BC0-3C18-D490-AFE7-8AFDF350F111}"/>
              </a:ext>
            </a:extLst>
          </p:cNvPr>
          <p:cNvPicPr>
            <a:picLocks noChangeAspect="1"/>
          </p:cNvPicPr>
          <p:nvPr/>
        </p:nvPicPr>
        <p:blipFill>
          <a:blip r:embed="rId3"/>
          <a:stretch>
            <a:fillRect/>
          </a:stretch>
        </p:blipFill>
        <p:spPr>
          <a:xfrm>
            <a:off x="0" y="6306207"/>
            <a:ext cx="4400738" cy="5885793"/>
          </a:xfrm>
          <a:prstGeom prst="rect">
            <a:avLst/>
          </a:prstGeom>
        </p:spPr>
      </p:pic>
      <p:pic>
        <p:nvPicPr>
          <p:cNvPr id="8" name="Picture 7">
            <a:extLst>
              <a:ext uri="{FF2B5EF4-FFF2-40B4-BE49-F238E27FC236}">
                <a16:creationId xmlns:a16="http://schemas.microsoft.com/office/drawing/2014/main" id="{B973681C-4F8F-C002-B3D4-945EB9845512}"/>
              </a:ext>
            </a:extLst>
          </p:cNvPr>
          <p:cNvPicPr>
            <a:picLocks noChangeAspect="1"/>
          </p:cNvPicPr>
          <p:nvPr/>
        </p:nvPicPr>
        <p:blipFill>
          <a:blip r:embed="rId4"/>
          <a:stretch>
            <a:fillRect/>
          </a:stretch>
        </p:blipFill>
        <p:spPr>
          <a:xfrm>
            <a:off x="4343400" y="6306206"/>
            <a:ext cx="4330740" cy="2644315"/>
          </a:xfrm>
          <a:prstGeom prst="rect">
            <a:avLst/>
          </a:prstGeom>
        </p:spPr>
      </p:pic>
    </p:spTree>
    <p:extLst>
      <p:ext uri="{BB962C8B-B14F-4D97-AF65-F5344CB8AC3E}">
        <p14:creationId xmlns:p14="http://schemas.microsoft.com/office/powerpoint/2010/main" val="854115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3326F9-21F0-2D96-2723-17A0EE8C9AC0}"/>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British turning around the war:</a:t>
            </a:r>
          </a:p>
          <a:p>
            <a:pPr marL="742950" lvl="1" indent="-285750">
              <a:buFont typeface="Arial" panose="020B0604020202020204" pitchFamily="34" charset="0"/>
              <a:buChar char="•"/>
            </a:pPr>
            <a:r>
              <a:rPr lang="en-US" dirty="0"/>
              <a:t>William Pitt became prime minister halfway through the war, and had a different strategy to win</a:t>
            </a:r>
          </a:p>
          <a:p>
            <a:pPr marL="1200150" lvl="2" indent="-285750">
              <a:buFont typeface="Arial" panose="020B0604020202020204" pitchFamily="34" charset="0"/>
              <a:buChar char="•"/>
            </a:pPr>
            <a:r>
              <a:rPr lang="en-US" dirty="0"/>
              <a:t>He would finance the Prussians in Europe but send the British military resources to North America. </a:t>
            </a:r>
          </a:p>
          <a:p>
            <a:pPr marL="1200150" lvl="2" indent="-285750">
              <a:buFont typeface="Arial" panose="020B0604020202020204" pitchFamily="34" charset="0"/>
              <a:buChar char="•"/>
            </a:pPr>
            <a:r>
              <a:rPr lang="en-US" dirty="0"/>
              <a:t>He also wanted to use the blueprint to attack Canada</a:t>
            </a:r>
          </a:p>
          <a:p>
            <a:pPr marL="1200150" lvl="2" indent="-285750">
              <a:buFont typeface="Arial" panose="020B0604020202020204" pitchFamily="34" charset="0"/>
              <a:buChar char="•"/>
            </a:pPr>
            <a:r>
              <a:rPr lang="en-US" dirty="0"/>
              <a:t>His first course of action was to blockade Canada, and that worked.</a:t>
            </a:r>
          </a:p>
          <a:p>
            <a:pPr marL="742950" lvl="1" indent="-285750">
              <a:buFont typeface="Arial" panose="020B0604020202020204" pitchFamily="34" charset="0"/>
              <a:buChar char="•"/>
            </a:pPr>
            <a:r>
              <a:rPr lang="en-US" dirty="0"/>
              <a:t>James Wolfe was sent to lead the attack on Québec</a:t>
            </a:r>
          </a:p>
          <a:p>
            <a:pPr marL="1200150" lvl="2" indent="-285750">
              <a:buFont typeface="Arial" panose="020B0604020202020204" pitchFamily="34" charset="0"/>
              <a:buChar char="•"/>
            </a:pPr>
            <a:r>
              <a:rPr lang="en-US" dirty="0"/>
              <a:t>1/4</a:t>
            </a:r>
            <a:r>
              <a:rPr lang="en-US" baseline="30000" dirty="0"/>
              <a:t>th</a:t>
            </a:r>
            <a:r>
              <a:rPr lang="en-US" dirty="0"/>
              <a:t> of the navy was sent, and 8,500 men.</a:t>
            </a:r>
          </a:p>
          <a:p>
            <a:pPr marL="1200150" lvl="2" indent="-285750">
              <a:buFont typeface="Arial" panose="020B0604020202020204" pitchFamily="34" charset="0"/>
              <a:buChar char="•"/>
            </a:pPr>
            <a:r>
              <a:rPr lang="en-US" dirty="0"/>
              <a:t>He had troubles attacking The fort in Québec and was running out of ideas. However, an American POW escaped the fort and told him of a secret path they could take to attack the city from behind</a:t>
            </a:r>
          </a:p>
          <a:p>
            <a:pPr marL="1200150" lvl="2" indent="-285750">
              <a:buFont typeface="Arial" panose="020B0604020202020204" pitchFamily="34" charset="0"/>
              <a:buChar char="•"/>
            </a:pPr>
            <a:r>
              <a:rPr lang="en-US" dirty="0"/>
              <a:t>Wolfe used this information, and at night, transported his troops to the lakeside, and had them all climb up a cliff to attack the city.</a:t>
            </a:r>
          </a:p>
          <a:p>
            <a:pPr marL="1200150" lvl="2" indent="-285750">
              <a:buFont typeface="Arial" panose="020B0604020202020204" pitchFamily="34" charset="0"/>
              <a:buChar char="•"/>
            </a:pPr>
            <a:r>
              <a:rPr lang="en-US" dirty="0"/>
              <a:t>At morning, the Battle of the Plains of Abraham took place</a:t>
            </a:r>
          </a:p>
          <a:p>
            <a:pPr marL="1657350" lvl="3" indent="-285750">
              <a:buFont typeface="Arial" panose="020B0604020202020204" pitchFamily="34" charset="0"/>
              <a:buChar char="•"/>
            </a:pPr>
            <a:r>
              <a:rPr lang="en-US" dirty="0"/>
              <a:t>The Marquis de Montcalm saw them in the morning and sent his troops to engage them.</a:t>
            </a:r>
          </a:p>
          <a:p>
            <a:pPr marL="1657350" lvl="3" indent="-285750">
              <a:buFont typeface="Arial" panose="020B0604020202020204" pitchFamily="34" charset="0"/>
              <a:buChar char="•"/>
            </a:pPr>
            <a:r>
              <a:rPr lang="en-US" dirty="0"/>
              <a:t>The French lost embarrassingly, as most of their troops were undisciplined.</a:t>
            </a:r>
          </a:p>
        </p:txBody>
      </p:sp>
      <p:pic>
        <p:nvPicPr>
          <p:cNvPr id="6" name="Picture 5">
            <a:extLst>
              <a:ext uri="{FF2B5EF4-FFF2-40B4-BE49-F238E27FC236}">
                <a16:creationId xmlns:a16="http://schemas.microsoft.com/office/drawing/2014/main" id="{5CA35D28-71FB-761C-E2C9-837ADD0E9702}"/>
              </a:ext>
            </a:extLst>
          </p:cNvPr>
          <p:cNvPicPr>
            <a:picLocks noChangeAspect="1"/>
          </p:cNvPicPr>
          <p:nvPr/>
        </p:nvPicPr>
        <p:blipFill>
          <a:blip r:embed="rId2"/>
          <a:stretch>
            <a:fillRect/>
          </a:stretch>
        </p:blipFill>
        <p:spPr>
          <a:xfrm>
            <a:off x="567560" y="5355312"/>
            <a:ext cx="4572000" cy="3384033"/>
          </a:xfrm>
          <a:prstGeom prst="rect">
            <a:avLst/>
          </a:prstGeom>
        </p:spPr>
      </p:pic>
      <p:pic>
        <p:nvPicPr>
          <p:cNvPr id="8" name="Picture 7">
            <a:extLst>
              <a:ext uri="{FF2B5EF4-FFF2-40B4-BE49-F238E27FC236}">
                <a16:creationId xmlns:a16="http://schemas.microsoft.com/office/drawing/2014/main" id="{94B2041D-FE48-991B-0C8A-593BA806FB74}"/>
              </a:ext>
            </a:extLst>
          </p:cNvPr>
          <p:cNvPicPr>
            <a:picLocks noChangeAspect="1"/>
          </p:cNvPicPr>
          <p:nvPr/>
        </p:nvPicPr>
        <p:blipFill>
          <a:blip r:embed="rId3"/>
          <a:stretch>
            <a:fillRect/>
          </a:stretch>
        </p:blipFill>
        <p:spPr>
          <a:xfrm>
            <a:off x="5391808" y="5591390"/>
            <a:ext cx="2343150" cy="2911876"/>
          </a:xfrm>
          <a:prstGeom prst="rect">
            <a:avLst/>
          </a:prstGeom>
        </p:spPr>
      </p:pic>
      <p:sp>
        <p:nvSpPr>
          <p:cNvPr id="10" name="TextBox 9">
            <a:extLst>
              <a:ext uri="{FF2B5EF4-FFF2-40B4-BE49-F238E27FC236}">
                <a16:creationId xmlns:a16="http://schemas.microsoft.com/office/drawing/2014/main" id="{A1BDFB71-38D2-7115-48CC-3D3541531338}"/>
              </a:ext>
            </a:extLst>
          </p:cNvPr>
          <p:cNvSpPr txBox="1"/>
          <p:nvPr/>
        </p:nvSpPr>
        <p:spPr>
          <a:xfrm>
            <a:off x="0" y="8751343"/>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Despite this big win, British and colonial relations were still strained</a:t>
            </a:r>
          </a:p>
          <a:p>
            <a:pPr marL="1200150" lvl="2" indent="-285750">
              <a:buFont typeface="Arial" panose="020B0604020202020204" pitchFamily="34" charset="0"/>
              <a:buChar char="•"/>
            </a:pPr>
            <a:r>
              <a:rPr lang="en-US" dirty="0"/>
              <a:t>Throughout the war, the British sent letters back home saying the Americans were undisciplined and cowardly</a:t>
            </a:r>
          </a:p>
          <a:p>
            <a:pPr marL="1657350" lvl="3" indent="-285750">
              <a:buFont typeface="Arial" panose="020B0604020202020204" pitchFamily="34" charset="0"/>
              <a:buChar char="•"/>
            </a:pPr>
            <a:r>
              <a:rPr lang="en-US" dirty="0"/>
              <a:t>They would not head into Canada, because their contracts said they were enlisted for 3 months in their homeland</a:t>
            </a:r>
          </a:p>
          <a:p>
            <a:pPr marL="1200150" lvl="2" indent="-285750">
              <a:buFont typeface="Arial" panose="020B0604020202020204" pitchFamily="34" charset="0"/>
              <a:buChar char="•"/>
            </a:pPr>
            <a:r>
              <a:rPr lang="en-US" dirty="0"/>
              <a:t>Americans were mad because the British professional soldiers had to stay in their homes. They were low-class and caused trouble.</a:t>
            </a:r>
          </a:p>
        </p:txBody>
      </p:sp>
    </p:spTree>
    <p:extLst>
      <p:ext uri="{BB962C8B-B14F-4D97-AF65-F5344CB8AC3E}">
        <p14:creationId xmlns:p14="http://schemas.microsoft.com/office/powerpoint/2010/main" val="2011506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5872E0-A215-A7E6-7182-EE6DCF8B49EA}"/>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1</a:t>
            </a:r>
          </a:p>
        </p:txBody>
      </p:sp>
      <p:sp>
        <p:nvSpPr>
          <p:cNvPr id="3" name="TextBox 2">
            <a:extLst>
              <a:ext uri="{FF2B5EF4-FFF2-40B4-BE49-F238E27FC236}">
                <a16:creationId xmlns:a16="http://schemas.microsoft.com/office/drawing/2014/main" id="{1F9F823C-9BE7-A9D9-E502-BE353742F525}"/>
              </a:ext>
            </a:extLst>
          </p:cNvPr>
          <p:cNvSpPr txBox="1"/>
          <p:nvPr/>
        </p:nvSpPr>
        <p:spPr>
          <a:xfrm>
            <a:off x="1813142" y="1006361"/>
            <a:ext cx="5060515" cy="646331"/>
          </a:xfrm>
          <a:prstGeom prst="rect">
            <a:avLst/>
          </a:prstGeom>
          <a:noFill/>
        </p:spPr>
        <p:txBody>
          <a:bodyPr wrap="square" rtlCol="0">
            <a:spAutoFit/>
          </a:bodyPr>
          <a:lstStyle/>
          <a:p>
            <a:pPr algn="ctr"/>
            <a:r>
              <a:rPr lang="en-US" dirty="0"/>
              <a:t>The composition of the revolutionary army and Washington’s strategy</a:t>
            </a:r>
          </a:p>
        </p:txBody>
      </p:sp>
      <p:sp>
        <p:nvSpPr>
          <p:cNvPr id="4" name="TextBox 3">
            <a:extLst>
              <a:ext uri="{FF2B5EF4-FFF2-40B4-BE49-F238E27FC236}">
                <a16:creationId xmlns:a16="http://schemas.microsoft.com/office/drawing/2014/main" id="{C97C25E6-F5C0-088A-E238-95F0B3E0C96C}"/>
              </a:ext>
            </a:extLst>
          </p:cNvPr>
          <p:cNvSpPr txBox="1"/>
          <p:nvPr/>
        </p:nvSpPr>
        <p:spPr>
          <a:xfrm>
            <a:off x="0" y="1652692"/>
            <a:ext cx="8686801" cy="923330"/>
          </a:xfrm>
          <a:prstGeom prst="rect">
            <a:avLst/>
          </a:prstGeom>
          <a:noFill/>
        </p:spPr>
        <p:txBody>
          <a:bodyPr wrap="square" rtlCol="0">
            <a:spAutoFit/>
          </a:bodyPr>
          <a:lstStyle/>
          <a:p>
            <a:pPr marL="285750" indent="-285750">
              <a:buFont typeface="Arial" panose="020B0604020202020204" pitchFamily="34" charset="0"/>
              <a:buChar char="•"/>
            </a:pPr>
            <a:r>
              <a:rPr lang="en-US" dirty="0"/>
              <a:t>Start of the war characterized by local military decisions</a:t>
            </a:r>
          </a:p>
          <a:p>
            <a:pPr marL="742950" lvl="1" indent="-285750">
              <a:buFont typeface="Arial" panose="020B0604020202020204" pitchFamily="34" charset="0"/>
              <a:buChar char="•"/>
            </a:pPr>
            <a:r>
              <a:rPr lang="en-US" dirty="0"/>
              <a:t>Colonists don’t have a decided goal yet, and the British don’t believe they will have to have a serious conflict with the colonists</a:t>
            </a:r>
          </a:p>
        </p:txBody>
      </p:sp>
      <p:pic>
        <p:nvPicPr>
          <p:cNvPr id="6" name="Picture 5">
            <a:extLst>
              <a:ext uri="{FF2B5EF4-FFF2-40B4-BE49-F238E27FC236}">
                <a16:creationId xmlns:a16="http://schemas.microsoft.com/office/drawing/2014/main" id="{07AE7245-EF40-90A5-4FB5-1591A009F199}"/>
              </a:ext>
            </a:extLst>
          </p:cNvPr>
          <p:cNvPicPr>
            <a:picLocks noChangeAspect="1"/>
          </p:cNvPicPr>
          <p:nvPr/>
        </p:nvPicPr>
        <p:blipFill>
          <a:blip r:embed="rId2"/>
          <a:stretch>
            <a:fillRect/>
          </a:stretch>
        </p:blipFill>
        <p:spPr>
          <a:xfrm>
            <a:off x="5027066" y="5112760"/>
            <a:ext cx="3648584" cy="3658111"/>
          </a:xfrm>
          <a:prstGeom prst="rect">
            <a:avLst/>
          </a:prstGeom>
        </p:spPr>
      </p:pic>
      <p:sp>
        <p:nvSpPr>
          <p:cNvPr id="7" name="TextBox 6">
            <a:extLst>
              <a:ext uri="{FF2B5EF4-FFF2-40B4-BE49-F238E27FC236}">
                <a16:creationId xmlns:a16="http://schemas.microsoft.com/office/drawing/2014/main" id="{C90182CD-1578-DB45-03F1-CFA68B1F39B7}"/>
              </a:ext>
            </a:extLst>
          </p:cNvPr>
          <p:cNvSpPr txBox="1"/>
          <p:nvPr/>
        </p:nvSpPr>
        <p:spPr>
          <a:xfrm>
            <a:off x="0" y="2483689"/>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Battle of Lexington and Concord</a:t>
            </a:r>
          </a:p>
          <a:p>
            <a:pPr marL="742950" lvl="1" indent="-285750">
              <a:buFont typeface="Arial" panose="020B0604020202020204" pitchFamily="34" charset="0"/>
              <a:buChar char="•"/>
            </a:pPr>
            <a:r>
              <a:rPr lang="en-US" dirty="0"/>
              <a:t>Thomas Gage hears of militia stockpiling of supplies in Lexington and Concord.</a:t>
            </a:r>
          </a:p>
          <a:p>
            <a:pPr marL="742950" lvl="1" indent="-285750">
              <a:buFont typeface="Arial" panose="020B0604020202020204" pitchFamily="34" charset="0"/>
              <a:buChar char="•"/>
            </a:pPr>
            <a:r>
              <a:rPr lang="en-US" dirty="0"/>
              <a:t>Heads out from Boston with plans to take the weapons and arrest the leaders</a:t>
            </a:r>
          </a:p>
          <a:p>
            <a:pPr marL="742950" lvl="1" indent="-285750">
              <a:buFont typeface="Arial" panose="020B0604020202020204" pitchFamily="34" charset="0"/>
              <a:buChar char="•"/>
            </a:pPr>
            <a:r>
              <a:rPr lang="en-US" dirty="0"/>
              <a:t>When the British get to Lexington, 70 militia men are there to meet them</a:t>
            </a:r>
          </a:p>
          <a:p>
            <a:pPr marL="742950" lvl="1" indent="-285750">
              <a:buFont typeface="Arial" panose="020B0604020202020204" pitchFamily="34" charset="0"/>
              <a:buChar char="•"/>
            </a:pPr>
            <a:r>
              <a:rPr lang="en-US" dirty="0"/>
              <a:t>Initially, the man in charges tells the rebels to disarm and leave</a:t>
            </a:r>
          </a:p>
          <a:p>
            <a:pPr marL="1200150" lvl="2" indent="-285750">
              <a:buFont typeface="Arial" panose="020B0604020202020204" pitchFamily="34" charset="0"/>
              <a:buChar char="•"/>
            </a:pPr>
            <a:r>
              <a:rPr lang="en-US" dirty="0"/>
              <a:t>British military officers are cursing at the militia men</a:t>
            </a:r>
          </a:p>
          <a:p>
            <a:pPr marL="742950" lvl="1" indent="-285750">
              <a:buFont typeface="Arial" panose="020B0604020202020204" pitchFamily="34" charset="0"/>
              <a:buChar char="•"/>
            </a:pPr>
            <a:r>
              <a:rPr lang="en-US" dirty="0"/>
              <a:t>Eventually, someone fires, and fighting ensues</a:t>
            </a:r>
          </a:p>
          <a:p>
            <a:pPr marL="742950" lvl="1" indent="-285750">
              <a:buFont typeface="Arial" panose="020B0604020202020204" pitchFamily="34" charset="0"/>
              <a:buChar char="•"/>
            </a:pPr>
            <a:r>
              <a:rPr lang="en-US" dirty="0"/>
              <a:t>British achieve their goals and head to concord</a:t>
            </a:r>
          </a:p>
          <a:p>
            <a:pPr marL="742950" lvl="1" indent="-285750">
              <a:buFont typeface="Arial" panose="020B0604020202020204" pitchFamily="34" charset="0"/>
              <a:buChar char="•"/>
            </a:pPr>
            <a:r>
              <a:rPr lang="en-US" dirty="0"/>
              <a:t>Other militia men hear of what the British have done, so they decide to attack them (minutemen)</a:t>
            </a:r>
          </a:p>
        </p:txBody>
      </p:sp>
      <p:pic>
        <p:nvPicPr>
          <p:cNvPr id="11" name="Picture 10">
            <a:extLst>
              <a:ext uri="{FF2B5EF4-FFF2-40B4-BE49-F238E27FC236}">
                <a16:creationId xmlns:a16="http://schemas.microsoft.com/office/drawing/2014/main" id="{F0B56929-03BE-25B3-C7F4-ED4FE34E414A}"/>
              </a:ext>
            </a:extLst>
          </p:cNvPr>
          <p:cNvPicPr>
            <a:picLocks noChangeAspect="1"/>
          </p:cNvPicPr>
          <p:nvPr/>
        </p:nvPicPr>
        <p:blipFill>
          <a:blip r:embed="rId3"/>
          <a:stretch>
            <a:fillRect/>
          </a:stretch>
        </p:blipFill>
        <p:spPr>
          <a:xfrm>
            <a:off x="-11150" y="8888991"/>
            <a:ext cx="8686800" cy="3300633"/>
          </a:xfrm>
          <a:prstGeom prst="rect">
            <a:avLst/>
          </a:prstGeom>
        </p:spPr>
      </p:pic>
      <p:sp>
        <p:nvSpPr>
          <p:cNvPr id="12" name="TextBox 11">
            <a:extLst>
              <a:ext uri="{FF2B5EF4-FFF2-40B4-BE49-F238E27FC236}">
                <a16:creationId xmlns:a16="http://schemas.microsoft.com/office/drawing/2014/main" id="{033CB4A2-3A2A-F297-B4AF-8D4D5C39430D}"/>
              </a:ext>
            </a:extLst>
          </p:cNvPr>
          <p:cNvSpPr txBox="1"/>
          <p:nvPr/>
        </p:nvSpPr>
        <p:spPr>
          <a:xfrm>
            <a:off x="-11150" y="5195959"/>
            <a:ext cx="5038216"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On the way back from Concord, British are under constant attack from the Colonists.</a:t>
            </a:r>
          </a:p>
          <a:p>
            <a:pPr marL="1200150" lvl="2" indent="-285750">
              <a:buFont typeface="Arial" panose="020B0604020202020204" pitchFamily="34" charset="0"/>
              <a:buChar char="•"/>
            </a:pPr>
            <a:r>
              <a:rPr lang="en-US" dirty="0"/>
              <a:t>Called the “Second battle of Monongahela”</a:t>
            </a:r>
          </a:p>
          <a:p>
            <a:pPr marL="742950" lvl="1" indent="-285750">
              <a:buFont typeface="Arial" panose="020B0604020202020204" pitchFamily="34" charset="0"/>
              <a:buChar char="•"/>
            </a:pPr>
            <a:r>
              <a:rPr lang="en-US" dirty="0"/>
              <a:t>Eventually, the British find their way back to Boston and stay there</a:t>
            </a:r>
          </a:p>
          <a:p>
            <a:pPr marL="1200150" lvl="2" indent="-285750">
              <a:buFont typeface="Arial" panose="020B0604020202020204" pitchFamily="34" charset="0"/>
              <a:buChar char="•"/>
            </a:pPr>
            <a:r>
              <a:rPr lang="en-US" dirty="0"/>
              <a:t>The colonists can’t take the city because there’s only one way in or out.</a:t>
            </a:r>
          </a:p>
        </p:txBody>
      </p:sp>
    </p:spTree>
    <p:extLst>
      <p:ext uri="{BB962C8B-B14F-4D97-AF65-F5344CB8AC3E}">
        <p14:creationId xmlns:p14="http://schemas.microsoft.com/office/powerpoint/2010/main" val="1005412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A64E9D-E6A9-87CF-B1DD-4F72A6BFC715}"/>
              </a:ext>
            </a:extLst>
          </p:cNvPr>
          <p:cNvSpPr txBox="1"/>
          <p:nvPr/>
        </p:nvSpPr>
        <p:spPr>
          <a:xfrm>
            <a:off x="0" y="0"/>
            <a:ext cx="4114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Unable to take Boston, Ethan Allen and a militia decide to attack Fort Ticonderoga to get supplies</a:t>
            </a:r>
          </a:p>
          <a:p>
            <a:pPr marL="285750" indent="-285750">
              <a:buFont typeface="Arial" panose="020B0604020202020204" pitchFamily="34" charset="0"/>
              <a:buChar char="•"/>
            </a:pPr>
            <a:r>
              <a:rPr lang="en-US" dirty="0"/>
              <a:t>Meanwhile, the Continental Congress is underway, and they want to create a more unified response against the British and not just rely on whatever the militiamen are doing</a:t>
            </a:r>
          </a:p>
          <a:p>
            <a:pPr marL="742950" lvl="1" indent="-285750">
              <a:buFont typeface="Arial" panose="020B0604020202020204" pitchFamily="34" charset="0"/>
              <a:buChar char="•"/>
            </a:pPr>
            <a:r>
              <a:rPr lang="en-US" dirty="0"/>
              <a:t>Decide to make Washington the leader of this army</a:t>
            </a:r>
          </a:p>
          <a:p>
            <a:pPr marL="742950" lvl="1" indent="-285750">
              <a:buFont typeface="Arial" panose="020B0604020202020204" pitchFamily="34" charset="0"/>
              <a:buChar char="•"/>
            </a:pPr>
            <a:r>
              <a:rPr lang="en-US" dirty="0"/>
              <a:t>Initially composed of the Massachusetts Militia, but forces from Pennsylvania, New York, and Virginia added.</a:t>
            </a:r>
          </a:p>
        </p:txBody>
      </p:sp>
      <p:pic>
        <p:nvPicPr>
          <p:cNvPr id="4" name="Picture 3">
            <a:extLst>
              <a:ext uri="{FF2B5EF4-FFF2-40B4-BE49-F238E27FC236}">
                <a16:creationId xmlns:a16="http://schemas.microsoft.com/office/drawing/2014/main" id="{3D0781B2-8B3C-440B-D57A-9C26EDAEB6BA}"/>
              </a:ext>
            </a:extLst>
          </p:cNvPr>
          <p:cNvPicPr>
            <a:picLocks noChangeAspect="1"/>
          </p:cNvPicPr>
          <p:nvPr/>
        </p:nvPicPr>
        <p:blipFill>
          <a:blip r:embed="rId2"/>
          <a:stretch>
            <a:fillRect/>
          </a:stretch>
        </p:blipFill>
        <p:spPr>
          <a:xfrm>
            <a:off x="4114800" y="0"/>
            <a:ext cx="4572000" cy="4652683"/>
          </a:xfrm>
          <a:prstGeom prst="rect">
            <a:avLst/>
          </a:prstGeom>
        </p:spPr>
      </p:pic>
      <p:sp>
        <p:nvSpPr>
          <p:cNvPr id="5" name="TextBox 4">
            <a:extLst>
              <a:ext uri="{FF2B5EF4-FFF2-40B4-BE49-F238E27FC236}">
                <a16:creationId xmlns:a16="http://schemas.microsoft.com/office/drawing/2014/main" id="{9CD0684F-82AA-107B-2B61-801421DD0D25}"/>
              </a:ext>
            </a:extLst>
          </p:cNvPr>
          <p:cNvSpPr txBox="1"/>
          <p:nvPr/>
        </p:nvSpPr>
        <p:spPr>
          <a:xfrm>
            <a:off x="0" y="465268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Due to American suspicions of central authority, the only way to get funds was by the states asking for money</a:t>
            </a:r>
          </a:p>
          <a:p>
            <a:pPr marL="742950" lvl="1" indent="-285750">
              <a:buFont typeface="Arial" panose="020B0604020202020204" pitchFamily="34" charset="0"/>
              <a:buChar char="•"/>
            </a:pPr>
            <a:r>
              <a:rPr lang="en-US" dirty="0"/>
              <a:t>This led to soldiers not being paid and not getting good supplies</a:t>
            </a:r>
          </a:p>
          <a:p>
            <a:pPr marL="285750" indent="-285750">
              <a:buFont typeface="Arial" panose="020B0604020202020204" pitchFamily="34" charset="0"/>
              <a:buChar char="•"/>
            </a:pPr>
            <a:r>
              <a:rPr lang="en-US" dirty="0"/>
              <a:t>Continental army composition:</a:t>
            </a:r>
          </a:p>
          <a:p>
            <a:pPr marL="742950" lvl="1" indent="-285750">
              <a:buFont typeface="Arial" panose="020B0604020202020204" pitchFamily="34" charset="0"/>
              <a:buChar char="•"/>
            </a:pPr>
            <a:r>
              <a:rPr lang="en-US" dirty="0"/>
              <a:t>Officers are wealthy upper-class while enlisted men are lower-class</a:t>
            </a:r>
          </a:p>
          <a:p>
            <a:pPr marL="742950" lvl="1" indent="-285750">
              <a:buFont typeface="Arial" panose="020B0604020202020204" pitchFamily="34" charset="0"/>
              <a:buChar char="•"/>
            </a:pPr>
            <a:r>
              <a:rPr lang="en-US" dirty="0"/>
              <a:t>Very diverse. Many black men, Germans and Irish</a:t>
            </a:r>
          </a:p>
          <a:p>
            <a:pPr marL="285750" indent="-285750">
              <a:buFont typeface="Arial" panose="020B0604020202020204" pitchFamily="34" charset="0"/>
              <a:buChar char="•"/>
            </a:pPr>
            <a:r>
              <a:rPr lang="en-US" dirty="0"/>
              <a:t>Officers come from gentlemanly class</a:t>
            </a:r>
          </a:p>
          <a:p>
            <a:pPr marL="742950" lvl="1" indent="-285750">
              <a:buFont typeface="Arial" panose="020B0604020202020204" pitchFamily="34" charset="0"/>
              <a:buChar char="•"/>
            </a:pPr>
            <a:r>
              <a:rPr lang="en-US" dirty="0"/>
              <a:t>They have etiquette and honor</a:t>
            </a:r>
          </a:p>
          <a:p>
            <a:pPr marL="1200150" lvl="2" indent="-285750">
              <a:buFont typeface="Arial" panose="020B0604020202020204" pitchFamily="34" charset="0"/>
              <a:buChar char="•"/>
            </a:pPr>
            <a:r>
              <a:rPr lang="en-US" dirty="0"/>
              <a:t>Honor in this time is seen as your social self worth</a:t>
            </a:r>
          </a:p>
          <a:p>
            <a:pPr marL="1657350" lvl="3" indent="-285750">
              <a:buFont typeface="Arial" panose="020B0604020202020204" pitchFamily="34" charset="0"/>
              <a:buChar char="•"/>
            </a:pPr>
            <a:r>
              <a:rPr lang="en-US" dirty="0"/>
              <a:t>If you are not respected by your peers, you have no honor</a:t>
            </a:r>
          </a:p>
          <a:p>
            <a:pPr marL="1657350" lvl="3" indent="-285750">
              <a:buFont typeface="Arial" panose="020B0604020202020204" pitchFamily="34" charset="0"/>
              <a:buChar char="•"/>
            </a:pPr>
            <a:r>
              <a:rPr lang="en-US" dirty="0"/>
              <a:t>While a common punishment for disobedient enlisted men would be flogging, a punishment for an officer would be the stripping of rank (social exclusion)</a:t>
            </a:r>
          </a:p>
          <a:p>
            <a:pPr marL="742950" lvl="1" indent="-285750">
              <a:buFont typeface="Arial" panose="020B0604020202020204" pitchFamily="34" charset="0"/>
              <a:buChar char="•"/>
            </a:pPr>
            <a:r>
              <a:rPr lang="en-US" dirty="0"/>
              <a:t>Washington basically adopts the British articles of war, in which, officers must act gentlemanly</a:t>
            </a:r>
          </a:p>
        </p:txBody>
      </p:sp>
      <p:pic>
        <p:nvPicPr>
          <p:cNvPr id="7" name="Picture 6">
            <a:extLst>
              <a:ext uri="{FF2B5EF4-FFF2-40B4-BE49-F238E27FC236}">
                <a16:creationId xmlns:a16="http://schemas.microsoft.com/office/drawing/2014/main" id="{B0538A8C-7226-F1D5-524E-37DDEE5563F7}"/>
              </a:ext>
            </a:extLst>
          </p:cNvPr>
          <p:cNvPicPr>
            <a:picLocks noChangeAspect="1"/>
          </p:cNvPicPr>
          <p:nvPr/>
        </p:nvPicPr>
        <p:blipFill>
          <a:blip r:embed="rId3"/>
          <a:stretch>
            <a:fillRect/>
          </a:stretch>
        </p:blipFill>
        <p:spPr>
          <a:xfrm>
            <a:off x="-1" y="8804253"/>
            <a:ext cx="4343401" cy="3244776"/>
          </a:xfrm>
          <a:prstGeom prst="rect">
            <a:avLst/>
          </a:prstGeom>
        </p:spPr>
      </p:pic>
      <p:pic>
        <p:nvPicPr>
          <p:cNvPr id="13" name="Picture 12">
            <a:extLst>
              <a:ext uri="{FF2B5EF4-FFF2-40B4-BE49-F238E27FC236}">
                <a16:creationId xmlns:a16="http://schemas.microsoft.com/office/drawing/2014/main" id="{3FD7077F-E750-3B18-8E04-D55E1B59CCC2}"/>
              </a:ext>
            </a:extLst>
          </p:cNvPr>
          <p:cNvPicPr>
            <a:picLocks noChangeAspect="1"/>
          </p:cNvPicPr>
          <p:nvPr/>
        </p:nvPicPr>
        <p:blipFill>
          <a:blip r:embed="rId4"/>
          <a:stretch>
            <a:fillRect/>
          </a:stretch>
        </p:blipFill>
        <p:spPr>
          <a:xfrm>
            <a:off x="4306458" y="8478467"/>
            <a:ext cx="4188684" cy="3570562"/>
          </a:xfrm>
          <a:prstGeom prst="rect">
            <a:avLst/>
          </a:prstGeom>
        </p:spPr>
      </p:pic>
    </p:spTree>
    <p:extLst>
      <p:ext uri="{BB962C8B-B14F-4D97-AF65-F5344CB8AC3E}">
        <p14:creationId xmlns:p14="http://schemas.microsoft.com/office/powerpoint/2010/main" val="424641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999258-E9FF-839B-28CE-9F5B0C7DF5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State Militia</a:t>
            </a:r>
          </a:p>
          <a:p>
            <a:pPr marL="742950" lvl="1" indent="-285750">
              <a:buFont typeface="Arial" panose="020B0604020202020204" pitchFamily="34" charset="0"/>
              <a:buChar char="•"/>
            </a:pPr>
            <a:r>
              <a:rPr lang="en-US" dirty="0"/>
              <a:t>Mostly upper class</a:t>
            </a:r>
          </a:p>
          <a:p>
            <a:pPr marL="742950" lvl="1" indent="-285750">
              <a:buFont typeface="Arial" panose="020B0604020202020204" pitchFamily="34" charset="0"/>
              <a:buChar char="•"/>
            </a:pPr>
            <a:r>
              <a:rPr lang="en-US" dirty="0"/>
              <a:t>Officers are elected, so they treat their men well</a:t>
            </a:r>
          </a:p>
          <a:p>
            <a:pPr marL="742950" lvl="1" indent="-285750">
              <a:buFont typeface="Arial" panose="020B0604020202020204" pitchFamily="34" charset="0"/>
              <a:buChar char="•"/>
            </a:pPr>
            <a:r>
              <a:rPr lang="en-US" dirty="0"/>
              <a:t>Fight in an unconventional style (ambushes and firing from behind cover)</a:t>
            </a:r>
          </a:p>
          <a:p>
            <a:pPr marL="285750" indent="-285750">
              <a:buFont typeface="Arial" panose="020B0604020202020204" pitchFamily="34" charset="0"/>
              <a:buChar char="•"/>
            </a:pPr>
            <a:r>
              <a:rPr lang="en-US" dirty="0"/>
              <a:t>Washington’s Strategy</a:t>
            </a:r>
          </a:p>
          <a:p>
            <a:pPr marL="742950" lvl="1" indent="-285750">
              <a:buFont typeface="Arial" panose="020B0604020202020204" pitchFamily="34" charset="0"/>
              <a:buChar char="•"/>
            </a:pPr>
            <a:r>
              <a:rPr lang="en-US" dirty="0"/>
              <a:t>Initially, Washington wanted to make a conventional army that fought with linear tactics</a:t>
            </a:r>
          </a:p>
          <a:p>
            <a:pPr marL="1200150" lvl="2" indent="-285750">
              <a:buFont typeface="Arial" panose="020B0604020202020204" pitchFamily="34" charset="0"/>
              <a:buChar char="•"/>
            </a:pPr>
            <a:r>
              <a:rPr lang="en-US" dirty="0"/>
              <a:t>This was to try and convince Europeans that America was civilized, so they could get funding</a:t>
            </a:r>
          </a:p>
          <a:p>
            <a:pPr marL="1200150" lvl="2" indent="-285750">
              <a:buFont typeface="Arial" panose="020B0604020202020204" pitchFamily="34" charset="0"/>
              <a:buChar char="•"/>
            </a:pPr>
            <a:r>
              <a:rPr lang="en-US" dirty="0"/>
              <a:t>Tries to defend long Island, but that fails miserably</a:t>
            </a:r>
          </a:p>
          <a:p>
            <a:pPr marL="1200150" lvl="2" indent="-285750">
              <a:buFont typeface="Arial" panose="020B0604020202020204" pitchFamily="34" charset="0"/>
              <a:buChar char="•"/>
            </a:pPr>
            <a:r>
              <a:rPr lang="en-US" dirty="0"/>
              <a:t>Troops are untrained and undisciplined</a:t>
            </a:r>
          </a:p>
          <a:p>
            <a:pPr marL="285750" indent="-285750">
              <a:buFont typeface="Arial" panose="020B0604020202020204" pitchFamily="34" charset="0"/>
              <a:buChar char="•"/>
            </a:pPr>
            <a:r>
              <a:rPr lang="en-US" dirty="0"/>
              <a:t>New strategy: Erosion</a:t>
            </a:r>
          </a:p>
          <a:p>
            <a:pPr marL="742950" lvl="1" indent="-285750">
              <a:buFont typeface="Arial" panose="020B0604020202020204" pitchFamily="34" charset="0"/>
              <a:buChar char="•"/>
            </a:pPr>
            <a:r>
              <a:rPr lang="en-US" dirty="0"/>
              <a:t>If he keeps the army alive and in the field, the British can’t win the war</a:t>
            </a:r>
          </a:p>
          <a:p>
            <a:pPr marL="1200150" lvl="2" indent="-285750">
              <a:buFont typeface="Arial" panose="020B0604020202020204" pitchFamily="34" charset="0"/>
              <a:buChar char="•"/>
            </a:pPr>
            <a:r>
              <a:rPr lang="en-US" dirty="0"/>
              <a:t>Try to get the British to lose the will to fight</a:t>
            </a:r>
          </a:p>
          <a:p>
            <a:pPr marL="742950" lvl="1" indent="-285750">
              <a:buFont typeface="Arial" panose="020B0604020202020204" pitchFamily="34" charset="0"/>
              <a:buChar char="•"/>
            </a:pPr>
            <a:r>
              <a:rPr lang="en-US" dirty="0"/>
              <a:t>Inflict small casualties on the British for an extended period while avoiding large battles</a:t>
            </a:r>
          </a:p>
          <a:p>
            <a:pPr marL="742950" lvl="1" indent="-285750">
              <a:buFont typeface="Arial" panose="020B0604020202020204" pitchFamily="34" charset="0"/>
              <a:buChar char="•"/>
            </a:pPr>
            <a:r>
              <a:rPr lang="en-US" dirty="0"/>
              <a:t>To make this work, he create a spy network to get whereabouts of British movements</a:t>
            </a:r>
          </a:p>
          <a:p>
            <a:pPr marL="742950" lvl="1" indent="-285750">
              <a:buFont typeface="Arial" panose="020B0604020202020204" pitchFamily="34" charset="0"/>
              <a:buChar char="•"/>
            </a:pPr>
            <a:r>
              <a:rPr lang="en-US" dirty="0"/>
              <a:t>Some issues with this strategy:</a:t>
            </a:r>
          </a:p>
          <a:p>
            <a:pPr marL="1200150" lvl="2" indent="-285750">
              <a:buFont typeface="Arial" panose="020B0604020202020204" pitchFamily="34" charset="0"/>
              <a:buChar char="•"/>
            </a:pPr>
            <a:r>
              <a:rPr lang="en-US" dirty="0"/>
              <a:t>Keeping morale of troops and keeping morale of citizens</a:t>
            </a:r>
          </a:p>
          <a:p>
            <a:pPr marL="285750" indent="-285750">
              <a:buFont typeface="Arial" panose="020B0604020202020204" pitchFamily="34" charset="0"/>
              <a:buChar char="•"/>
            </a:pPr>
            <a:r>
              <a:rPr lang="en-US" dirty="0"/>
              <a:t>Dec 76’: 3,000 troops in NY with bad morale. Just lost long island</a:t>
            </a:r>
          </a:p>
          <a:p>
            <a:pPr marL="742950" lvl="1" indent="-285750">
              <a:buFont typeface="Arial" panose="020B0604020202020204" pitchFamily="34" charset="0"/>
              <a:buChar char="•"/>
            </a:pPr>
            <a:r>
              <a:rPr lang="en-US" dirty="0"/>
              <a:t>Spy network notifies Washington that British mercenaries are hunkering down in New Jersey for the Winter </a:t>
            </a:r>
          </a:p>
        </p:txBody>
      </p:sp>
      <p:pic>
        <p:nvPicPr>
          <p:cNvPr id="4" name="Picture 3">
            <a:extLst>
              <a:ext uri="{FF2B5EF4-FFF2-40B4-BE49-F238E27FC236}">
                <a16:creationId xmlns:a16="http://schemas.microsoft.com/office/drawing/2014/main" id="{3349DE77-787F-FF5E-7AFE-39D969F98DBC}"/>
              </a:ext>
            </a:extLst>
          </p:cNvPr>
          <p:cNvPicPr>
            <a:picLocks noChangeAspect="1"/>
          </p:cNvPicPr>
          <p:nvPr/>
        </p:nvPicPr>
        <p:blipFill>
          <a:blip r:embed="rId2"/>
          <a:stretch>
            <a:fillRect/>
          </a:stretch>
        </p:blipFill>
        <p:spPr>
          <a:xfrm>
            <a:off x="4037520" y="6292748"/>
            <a:ext cx="4649280" cy="5330039"/>
          </a:xfrm>
          <a:prstGeom prst="rect">
            <a:avLst/>
          </a:prstGeom>
        </p:spPr>
      </p:pic>
      <p:pic>
        <p:nvPicPr>
          <p:cNvPr id="6" name="Picture 5">
            <a:extLst>
              <a:ext uri="{FF2B5EF4-FFF2-40B4-BE49-F238E27FC236}">
                <a16:creationId xmlns:a16="http://schemas.microsoft.com/office/drawing/2014/main" id="{E27627C0-807A-0E4D-00AD-930CA91EABFE}"/>
              </a:ext>
            </a:extLst>
          </p:cNvPr>
          <p:cNvPicPr>
            <a:picLocks noChangeAspect="1"/>
          </p:cNvPicPr>
          <p:nvPr/>
        </p:nvPicPr>
        <p:blipFill>
          <a:blip r:embed="rId3"/>
          <a:stretch>
            <a:fillRect/>
          </a:stretch>
        </p:blipFill>
        <p:spPr>
          <a:xfrm>
            <a:off x="151320" y="7186340"/>
            <a:ext cx="3734880" cy="3713415"/>
          </a:xfrm>
          <a:prstGeom prst="rect">
            <a:avLst/>
          </a:prstGeom>
        </p:spPr>
      </p:pic>
    </p:spTree>
    <p:extLst>
      <p:ext uri="{BB962C8B-B14F-4D97-AF65-F5344CB8AC3E}">
        <p14:creationId xmlns:p14="http://schemas.microsoft.com/office/powerpoint/2010/main" val="1941900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224669B-29A1-86DC-28F9-38D5072FEF91}"/>
              </a:ext>
            </a:extLst>
          </p:cNvPr>
          <p:cNvSpPr txBox="1"/>
          <p:nvPr/>
        </p:nvSpPr>
        <p:spPr>
          <a:xfrm>
            <a:off x="0" y="0"/>
            <a:ext cx="8686800" cy="11172289"/>
          </a:xfrm>
          <a:prstGeom prst="rect">
            <a:avLst/>
          </a:prstGeom>
          <a:noFill/>
        </p:spPr>
        <p:txBody>
          <a:bodyPr wrap="square" rtlCol="0">
            <a:spAutoFit/>
          </a:bodyPr>
          <a:lstStyle/>
          <a:p>
            <a:pPr marL="742950" lvl="1" indent="-285750">
              <a:buFont typeface="Arial" panose="020B0604020202020204" pitchFamily="34" charset="0"/>
              <a:buChar char="•"/>
            </a:pPr>
            <a:r>
              <a:rPr lang="en-US" dirty="0"/>
              <a:t>Washington crosses the Delaware with his troops and completes a route at Trenton. He quickly retreats across the river again</a:t>
            </a:r>
          </a:p>
          <a:p>
            <a:pPr marL="742950" lvl="1" indent="-285750">
              <a:buFont typeface="Arial" panose="020B0604020202020204" pitchFamily="34" charset="0"/>
              <a:buChar char="•"/>
            </a:pPr>
            <a:r>
              <a:rPr lang="en-US" dirty="0"/>
              <a:t>Spy network reveals that 6,000 troops are looking for his army</a:t>
            </a:r>
          </a:p>
          <a:p>
            <a:pPr marL="1200150" lvl="2" indent="-285750">
              <a:buFont typeface="Arial" panose="020B0604020202020204" pitchFamily="34" charset="0"/>
              <a:buChar char="•"/>
            </a:pPr>
            <a:r>
              <a:rPr lang="en-US" dirty="0"/>
              <a:t>So, he crosses the river again and takes out a small detachment of that 6,000</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British (lack of) strategy</a:t>
            </a:r>
          </a:p>
          <a:p>
            <a:pPr marL="742950" lvl="1" indent="-285750">
              <a:buFont typeface="Arial" panose="020B0604020202020204" pitchFamily="34" charset="0"/>
              <a:buChar char="•"/>
            </a:pPr>
            <a:r>
              <a:rPr lang="en-US" dirty="0"/>
              <a:t>Switching between two main options: being benevolent and destroying rebels</a:t>
            </a:r>
          </a:p>
          <a:p>
            <a:pPr marL="742950" lvl="1" indent="-285750">
              <a:buFont typeface="Arial" panose="020B0604020202020204" pitchFamily="34" charset="0"/>
              <a:buChar char="•"/>
            </a:pPr>
            <a:r>
              <a:rPr lang="en-US" dirty="0"/>
              <a:t>No command structure, causing big problems</a:t>
            </a:r>
          </a:p>
          <a:p>
            <a:pPr marL="285750" indent="-285750">
              <a:buFont typeface="Arial" panose="020B0604020202020204" pitchFamily="34" charset="0"/>
              <a:buChar char="•"/>
            </a:pPr>
            <a:r>
              <a:rPr lang="en-US" dirty="0"/>
              <a:t>Saratoga</a:t>
            </a:r>
          </a:p>
          <a:p>
            <a:pPr marL="742950" lvl="1" indent="-285750">
              <a:buFont typeface="Arial" panose="020B0604020202020204" pitchFamily="34" charset="0"/>
              <a:buChar char="•"/>
            </a:pPr>
            <a:r>
              <a:rPr lang="en-US" dirty="0"/>
              <a:t>Edward Burgoyne develops a strategy to eliminate the rebels: use their blueprint in reverse</a:t>
            </a:r>
          </a:p>
          <a:p>
            <a:pPr marL="1200150" lvl="2" indent="-285750">
              <a:buFont typeface="Arial" panose="020B0604020202020204" pitchFamily="34" charset="0"/>
              <a:buChar char="•"/>
            </a:pPr>
            <a:r>
              <a:rPr lang="en-US" dirty="0"/>
              <a:t>Plans on heading down towards Albany from Canada and having William Howe go North from New York City</a:t>
            </a:r>
          </a:p>
          <a:p>
            <a:pPr marL="1657350" lvl="3" indent="-285750">
              <a:buFont typeface="Arial" panose="020B0604020202020204" pitchFamily="34" charset="0"/>
              <a:buChar char="•"/>
            </a:pPr>
            <a:r>
              <a:rPr lang="en-US" dirty="0"/>
              <a:t>Howe does not go North from New York City, instead going to Philadelphia</a:t>
            </a:r>
          </a:p>
          <a:p>
            <a:pPr marL="742950" lvl="1" indent="-285750">
              <a:buFont typeface="Arial" panose="020B0604020202020204" pitchFamily="34" charset="0"/>
              <a:buChar char="•"/>
            </a:pPr>
            <a:r>
              <a:rPr lang="en-US" dirty="0"/>
              <a:t>Burgoyne ends up taking a long time to head South. This is due to his own slowness and rebels blocking the path by destroying the path</a:t>
            </a:r>
          </a:p>
          <a:p>
            <a:pPr marL="1200150" lvl="2" indent="-285750">
              <a:buFont typeface="Arial" panose="020B0604020202020204" pitchFamily="34" charset="0"/>
              <a:buChar char="•"/>
            </a:pPr>
            <a:r>
              <a:rPr lang="en-US" dirty="0"/>
              <a:t>This leads to him sending out detachments to forage, which get intercepted by militia men</a:t>
            </a:r>
          </a:p>
          <a:p>
            <a:pPr marL="742950" lvl="1" indent="-285750">
              <a:buFont typeface="Arial" panose="020B0604020202020204" pitchFamily="34" charset="0"/>
              <a:buChar char="•"/>
            </a:pPr>
            <a:r>
              <a:rPr lang="en-US" dirty="0"/>
              <a:t>Knowing that Saratoga is more important than what Washington is doing, he sends his best units North to help. (Horatio Gates leads this)</a:t>
            </a:r>
          </a:p>
          <a:p>
            <a:pPr marL="1200150" lvl="2" indent="-285750">
              <a:buFont typeface="Arial" panose="020B0604020202020204" pitchFamily="34" charset="0"/>
              <a:buChar char="•"/>
            </a:pPr>
            <a:r>
              <a:rPr lang="en-US" dirty="0"/>
              <a:t>Gates engages Burgoyne and militia surround him</a:t>
            </a:r>
          </a:p>
          <a:p>
            <a:pPr marL="1657350" lvl="3" indent="-285750">
              <a:buFont typeface="Arial" panose="020B0604020202020204" pitchFamily="34" charset="0"/>
              <a:buChar char="•"/>
            </a:pPr>
            <a:r>
              <a:rPr lang="en-US" dirty="0"/>
              <a:t>This leads to Burgoyne surrendering</a:t>
            </a:r>
          </a:p>
        </p:txBody>
      </p:sp>
      <p:pic>
        <p:nvPicPr>
          <p:cNvPr id="3" name="Picture 2">
            <a:extLst>
              <a:ext uri="{FF2B5EF4-FFF2-40B4-BE49-F238E27FC236}">
                <a16:creationId xmlns:a16="http://schemas.microsoft.com/office/drawing/2014/main" id="{4293DE43-E2CD-3E5E-D388-0CB7B80AB938}"/>
              </a:ext>
            </a:extLst>
          </p:cNvPr>
          <p:cNvPicPr>
            <a:picLocks noChangeAspect="1"/>
          </p:cNvPicPr>
          <p:nvPr/>
        </p:nvPicPr>
        <p:blipFill>
          <a:blip r:embed="rId2"/>
          <a:stretch>
            <a:fillRect/>
          </a:stretch>
        </p:blipFill>
        <p:spPr>
          <a:xfrm>
            <a:off x="247078" y="1342362"/>
            <a:ext cx="8192643" cy="4753638"/>
          </a:xfrm>
          <a:prstGeom prst="rect">
            <a:avLst/>
          </a:prstGeom>
        </p:spPr>
      </p:pic>
    </p:spTree>
    <p:extLst>
      <p:ext uri="{BB962C8B-B14F-4D97-AF65-F5344CB8AC3E}">
        <p14:creationId xmlns:p14="http://schemas.microsoft.com/office/powerpoint/2010/main" val="4047912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9A6AD5-2E73-E150-6C7F-2776F45F3226}"/>
              </a:ext>
            </a:extLst>
          </p:cNvPr>
          <p:cNvPicPr>
            <a:picLocks noChangeAspect="1"/>
          </p:cNvPicPr>
          <p:nvPr/>
        </p:nvPicPr>
        <p:blipFill>
          <a:blip r:embed="rId2"/>
          <a:stretch>
            <a:fillRect/>
          </a:stretch>
        </p:blipFill>
        <p:spPr>
          <a:xfrm>
            <a:off x="612406" y="0"/>
            <a:ext cx="7039957" cy="6573167"/>
          </a:xfrm>
          <a:prstGeom prst="rect">
            <a:avLst/>
          </a:prstGeom>
        </p:spPr>
      </p:pic>
      <p:sp>
        <p:nvSpPr>
          <p:cNvPr id="4" name="TextBox 3">
            <a:extLst>
              <a:ext uri="{FF2B5EF4-FFF2-40B4-BE49-F238E27FC236}">
                <a16:creationId xmlns:a16="http://schemas.microsoft.com/office/drawing/2014/main" id="{8F7BA532-3109-2AF9-6F88-3CDA48AC0B10}"/>
              </a:ext>
            </a:extLst>
          </p:cNvPr>
          <p:cNvSpPr txBox="1"/>
          <p:nvPr/>
        </p:nvSpPr>
        <p:spPr>
          <a:xfrm>
            <a:off x="0" y="6573167"/>
            <a:ext cx="8367419" cy="2031325"/>
          </a:xfrm>
          <a:prstGeom prst="rect">
            <a:avLst/>
          </a:prstGeom>
          <a:noFill/>
        </p:spPr>
        <p:txBody>
          <a:bodyPr wrap="none" rtlCol="0">
            <a:spAutoFit/>
          </a:bodyPr>
          <a:lstStyle/>
          <a:p>
            <a:pPr marL="285750" indent="-285750">
              <a:buFont typeface="Arial" panose="020B0604020202020204" pitchFamily="34" charset="0"/>
              <a:buChar char="•"/>
            </a:pPr>
            <a:r>
              <a:rPr lang="en-US" dirty="0"/>
              <a:t>Consequences from Saratoga</a:t>
            </a:r>
          </a:p>
          <a:p>
            <a:pPr marL="742950" lvl="1" indent="-285750">
              <a:buFont typeface="Arial" panose="020B0604020202020204" pitchFamily="34" charset="0"/>
              <a:buChar char="•"/>
            </a:pPr>
            <a:r>
              <a:rPr lang="en-US" dirty="0"/>
              <a:t>Support for the war in England plummets. After 2 years, there is no progress</a:t>
            </a:r>
          </a:p>
          <a:p>
            <a:pPr marL="742950" lvl="1" indent="-285750">
              <a:buFont typeface="Arial" panose="020B0604020202020204" pitchFamily="34" charset="0"/>
              <a:buChar char="•"/>
            </a:pPr>
            <a:r>
              <a:rPr lang="en-US" dirty="0"/>
              <a:t>Convinces the French that the Americans can win</a:t>
            </a:r>
          </a:p>
          <a:p>
            <a:pPr marL="1200150" lvl="2" indent="-285750">
              <a:buFont typeface="Arial" panose="020B0604020202020204" pitchFamily="34" charset="0"/>
              <a:buChar char="•"/>
            </a:pPr>
            <a:r>
              <a:rPr lang="en-US" dirty="0"/>
              <a:t>The French agree to fight Britain until the colonies gain independence</a:t>
            </a:r>
          </a:p>
          <a:p>
            <a:pPr marL="1657350" lvl="3" indent="-285750">
              <a:buFont typeface="Arial" panose="020B0604020202020204" pitchFamily="34" charset="0"/>
              <a:buChar char="•"/>
            </a:pPr>
            <a:r>
              <a:rPr lang="en-US" dirty="0"/>
              <a:t>Turns this into a world war for the British</a:t>
            </a:r>
          </a:p>
          <a:p>
            <a:pPr marL="1657350" lvl="3" indent="-285750">
              <a:buFont typeface="Arial" panose="020B0604020202020204" pitchFamily="34" charset="0"/>
              <a:buChar char="•"/>
            </a:pPr>
            <a:r>
              <a:rPr lang="en-US" dirty="0"/>
              <a:t>French navy comes to help the Americans</a:t>
            </a:r>
          </a:p>
          <a:p>
            <a:pPr marL="1657350" lvl="3" indent="-285750">
              <a:buFont typeface="Arial" panose="020B0604020202020204" pitchFamily="34" charset="0"/>
              <a:buChar char="•"/>
            </a:pPr>
            <a:r>
              <a:rPr lang="en-US" dirty="0"/>
              <a:t>Convinces Washington he can risk a large battle with the British</a:t>
            </a:r>
          </a:p>
        </p:txBody>
      </p:sp>
      <p:pic>
        <p:nvPicPr>
          <p:cNvPr id="6" name="Picture 5">
            <a:extLst>
              <a:ext uri="{FF2B5EF4-FFF2-40B4-BE49-F238E27FC236}">
                <a16:creationId xmlns:a16="http://schemas.microsoft.com/office/drawing/2014/main" id="{5A5E22A4-F208-A16F-D97F-CA6EDDF0552B}"/>
              </a:ext>
            </a:extLst>
          </p:cNvPr>
          <p:cNvPicPr>
            <a:picLocks noChangeAspect="1"/>
          </p:cNvPicPr>
          <p:nvPr/>
        </p:nvPicPr>
        <p:blipFill>
          <a:blip r:embed="rId3"/>
          <a:stretch>
            <a:fillRect/>
          </a:stretch>
        </p:blipFill>
        <p:spPr>
          <a:xfrm>
            <a:off x="254610" y="8604492"/>
            <a:ext cx="4475652" cy="3251334"/>
          </a:xfrm>
          <a:prstGeom prst="rect">
            <a:avLst/>
          </a:prstGeom>
        </p:spPr>
      </p:pic>
      <p:pic>
        <p:nvPicPr>
          <p:cNvPr id="8" name="Picture 7">
            <a:extLst>
              <a:ext uri="{FF2B5EF4-FFF2-40B4-BE49-F238E27FC236}">
                <a16:creationId xmlns:a16="http://schemas.microsoft.com/office/drawing/2014/main" id="{9294DA88-E571-C32C-6AE9-6EBD9EF22634}"/>
              </a:ext>
            </a:extLst>
          </p:cNvPr>
          <p:cNvPicPr>
            <a:picLocks noChangeAspect="1"/>
          </p:cNvPicPr>
          <p:nvPr/>
        </p:nvPicPr>
        <p:blipFill>
          <a:blip r:embed="rId4"/>
          <a:stretch>
            <a:fillRect/>
          </a:stretch>
        </p:blipFill>
        <p:spPr>
          <a:xfrm>
            <a:off x="4984872" y="8753578"/>
            <a:ext cx="3653348" cy="2953162"/>
          </a:xfrm>
          <a:prstGeom prst="rect">
            <a:avLst/>
          </a:prstGeom>
        </p:spPr>
      </p:pic>
    </p:spTree>
    <p:extLst>
      <p:ext uri="{BB962C8B-B14F-4D97-AF65-F5344CB8AC3E}">
        <p14:creationId xmlns:p14="http://schemas.microsoft.com/office/powerpoint/2010/main" val="339876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18659D-C007-EB8C-4918-A628FADAFE0F}"/>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2</a:t>
            </a:r>
          </a:p>
        </p:txBody>
      </p:sp>
      <p:sp>
        <p:nvSpPr>
          <p:cNvPr id="3" name="TextBox 2">
            <a:extLst>
              <a:ext uri="{FF2B5EF4-FFF2-40B4-BE49-F238E27FC236}">
                <a16:creationId xmlns:a16="http://schemas.microsoft.com/office/drawing/2014/main" id="{9106C835-C195-77C9-B82C-998C20EB490D}"/>
              </a:ext>
            </a:extLst>
          </p:cNvPr>
          <p:cNvSpPr txBox="1"/>
          <p:nvPr/>
        </p:nvSpPr>
        <p:spPr>
          <a:xfrm>
            <a:off x="1813142" y="1006361"/>
            <a:ext cx="5060515" cy="369332"/>
          </a:xfrm>
          <a:prstGeom prst="rect">
            <a:avLst/>
          </a:prstGeom>
          <a:noFill/>
        </p:spPr>
        <p:txBody>
          <a:bodyPr wrap="square" rtlCol="0">
            <a:spAutoFit/>
          </a:bodyPr>
          <a:lstStyle/>
          <a:p>
            <a:pPr algn="ctr"/>
            <a:r>
              <a:rPr lang="en-US" dirty="0"/>
              <a:t>Civil war and Nathaniel Greene</a:t>
            </a:r>
          </a:p>
        </p:txBody>
      </p:sp>
      <p:pic>
        <p:nvPicPr>
          <p:cNvPr id="5" name="Picture 4">
            <a:extLst>
              <a:ext uri="{FF2B5EF4-FFF2-40B4-BE49-F238E27FC236}">
                <a16:creationId xmlns:a16="http://schemas.microsoft.com/office/drawing/2014/main" id="{BD818A9D-D2A0-3956-3C86-89B216629E49}"/>
              </a:ext>
            </a:extLst>
          </p:cNvPr>
          <p:cNvPicPr>
            <a:picLocks noChangeAspect="1"/>
          </p:cNvPicPr>
          <p:nvPr/>
        </p:nvPicPr>
        <p:blipFill>
          <a:blip r:embed="rId2"/>
          <a:stretch>
            <a:fillRect/>
          </a:stretch>
        </p:blipFill>
        <p:spPr>
          <a:xfrm>
            <a:off x="4707467" y="1375693"/>
            <a:ext cx="3502893" cy="2877646"/>
          </a:xfrm>
          <a:prstGeom prst="rect">
            <a:avLst/>
          </a:prstGeom>
        </p:spPr>
      </p:pic>
      <p:sp>
        <p:nvSpPr>
          <p:cNvPr id="6" name="TextBox 5">
            <a:extLst>
              <a:ext uri="{FF2B5EF4-FFF2-40B4-BE49-F238E27FC236}">
                <a16:creationId xmlns:a16="http://schemas.microsoft.com/office/drawing/2014/main" id="{21DB63A5-3380-7A73-C2A0-34407F6D8E1B}"/>
              </a:ext>
            </a:extLst>
          </p:cNvPr>
          <p:cNvSpPr txBox="1"/>
          <p:nvPr/>
        </p:nvSpPr>
        <p:spPr>
          <a:xfrm>
            <a:off x="0" y="1745025"/>
            <a:ext cx="470746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Loyalists</a:t>
            </a:r>
          </a:p>
          <a:p>
            <a:pPr marL="742950" lvl="1" indent="-285750">
              <a:buFont typeface="Arial" panose="020B0604020202020204" pitchFamily="34" charset="0"/>
              <a:buChar char="•"/>
            </a:pPr>
            <a:r>
              <a:rPr lang="en-US" dirty="0"/>
              <a:t>Patriots not only have to fight the British, but loyalists, blacks and Natives too</a:t>
            </a:r>
          </a:p>
          <a:p>
            <a:pPr marL="742950" lvl="1" indent="-285750">
              <a:buFont typeface="Arial" panose="020B0604020202020204" pitchFamily="34" charset="0"/>
              <a:buChar char="•"/>
            </a:pPr>
            <a:r>
              <a:rPr lang="en-US" dirty="0"/>
              <a:t>Dunmore’s Proclamation stated that all slaves and indentured servants that fought for the British would be free after the war</a:t>
            </a:r>
          </a:p>
        </p:txBody>
      </p:sp>
      <p:sp>
        <p:nvSpPr>
          <p:cNvPr id="8" name="TextBox 7">
            <a:extLst>
              <a:ext uri="{FF2B5EF4-FFF2-40B4-BE49-F238E27FC236}">
                <a16:creationId xmlns:a16="http://schemas.microsoft.com/office/drawing/2014/main" id="{55631F9F-7F63-5CA8-A145-B2834C13207E}"/>
              </a:ext>
            </a:extLst>
          </p:cNvPr>
          <p:cNvSpPr txBox="1"/>
          <p:nvPr/>
        </p:nvSpPr>
        <p:spPr>
          <a:xfrm>
            <a:off x="0" y="4039497"/>
            <a:ext cx="8686799"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Cornelius Titus – Leader of Black Brigade</a:t>
            </a:r>
          </a:p>
          <a:p>
            <a:pPr marL="742950" lvl="1" indent="-285750">
              <a:buFont typeface="Arial" panose="020B0604020202020204" pitchFamily="34" charset="0"/>
              <a:buChar char="•"/>
            </a:pPr>
            <a:r>
              <a:rPr lang="en-US" dirty="0"/>
              <a:t>Took up on Dunmore’s proclamation and lead a group of slaves, indentured servants, and natives</a:t>
            </a:r>
          </a:p>
          <a:p>
            <a:pPr marL="742950" lvl="1" indent="-285750">
              <a:buFont typeface="Arial" panose="020B0604020202020204" pitchFamily="34" charset="0"/>
              <a:buChar char="•"/>
            </a:pPr>
            <a:r>
              <a:rPr lang="en-US" dirty="0"/>
              <a:t>Started a guerrilla war in Monmouth county New Jersey</a:t>
            </a:r>
          </a:p>
          <a:p>
            <a:pPr marL="1200150" lvl="2" indent="-285750">
              <a:buFont typeface="Arial" panose="020B0604020202020204" pitchFamily="34" charset="0"/>
              <a:buChar char="•"/>
            </a:pPr>
            <a:r>
              <a:rPr lang="en-US" dirty="0"/>
              <a:t>Guerilla war is when a small groups of people use unconventional tactics to disrupt enemy operations</a:t>
            </a:r>
          </a:p>
          <a:p>
            <a:pPr marL="285750" indent="-285750">
              <a:buFont typeface="Arial" panose="020B0604020202020204" pitchFamily="34" charset="0"/>
              <a:buChar char="•"/>
            </a:pPr>
            <a:r>
              <a:rPr lang="en-US" dirty="0"/>
              <a:t>Cherokee war of 1776</a:t>
            </a:r>
          </a:p>
          <a:p>
            <a:pPr marL="742950" lvl="1" indent="-285750">
              <a:buFont typeface="Arial" panose="020B0604020202020204" pitchFamily="34" charset="0"/>
              <a:buChar char="•"/>
            </a:pPr>
            <a:r>
              <a:rPr lang="en-US" dirty="0"/>
              <a:t>Dragging Canoe sees that the revolution is occurring and knows this is his chance to defend themselves against settlers</a:t>
            </a:r>
          </a:p>
          <a:p>
            <a:pPr marL="742950" lvl="1" indent="-285750">
              <a:buFont typeface="Arial" panose="020B0604020202020204" pitchFamily="34" charset="0"/>
              <a:buChar char="•"/>
            </a:pPr>
            <a:r>
              <a:rPr lang="en-US" dirty="0"/>
              <a:t>Gets many villages together to destroy settlements in Virginia, North Carolina, South Carolina, and Georgia</a:t>
            </a:r>
          </a:p>
          <a:p>
            <a:pPr marL="1200150" lvl="2" indent="-285750">
              <a:buFont typeface="Arial" panose="020B0604020202020204" pitchFamily="34" charset="0"/>
              <a:buChar char="•"/>
            </a:pPr>
            <a:r>
              <a:rPr lang="en-US" dirty="0"/>
              <a:t>Major successes in South Carolina and Georgia</a:t>
            </a:r>
          </a:p>
          <a:p>
            <a:pPr marL="742950" lvl="1" indent="-285750">
              <a:buFont typeface="Arial" panose="020B0604020202020204" pitchFamily="34" charset="0"/>
              <a:buChar char="•"/>
            </a:pPr>
            <a:r>
              <a:rPr lang="en-US" dirty="0"/>
              <a:t>Patriot campaign sees militias stop a lot of the progress Dragging Canoe makes</a:t>
            </a:r>
          </a:p>
          <a:p>
            <a:pPr marL="742950" lvl="1" indent="-285750">
              <a:buFont typeface="Arial" panose="020B0604020202020204" pitchFamily="34" charset="0"/>
              <a:buChar char="•"/>
            </a:pPr>
            <a:r>
              <a:rPr lang="en-US" dirty="0"/>
              <a:t>In the end, the Cherokee are forced to cede more land</a:t>
            </a:r>
          </a:p>
        </p:txBody>
      </p:sp>
      <p:pic>
        <p:nvPicPr>
          <p:cNvPr id="7" name="Picture 6">
            <a:extLst>
              <a:ext uri="{FF2B5EF4-FFF2-40B4-BE49-F238E27FC236}">
                <a16:creationId xmlns:a16="http://schemas.microsoft.com/office/drawing/2014/main" id="{B23F575A-9D7E-E17F-96CA-136616E2EE2A}"/>
              </a:ext>
            </a:extLst>
          </p:cNvPr>
          <p:cNvPicPr>
            <a:picLocks noChangeAspect="1"/>
          </p:cNvPicPr>
          <p:nvPr/>
        </p:nvPicPr>
        <p:blipFill>
          <a:blip r:embed="rId3"/>
          <a:stretch>
            <a:fillRect/>
          </a:stretch>
        </p:blipFill>
        <p:spPr>
          <a:xfrm>
            <a:off x="5085724" y="8009815"/>
            <a:ext cx="3124636" cy="3362794"/>
          </a:xfrm>
          <a:prstGeom prst="rect">
            <a:avLst/>
          </a:prstGeom>
        </p:spPr>
      </p:pic>
      <p:pic>
        <p:nvPicPr>
          <p:cNvPr id="10" name="Picture 9">
            <a:extLst>
              <a:ext uri="{FF2B5EF4-FFF2-40B4-BE49-F238E27FC236}">
                <a16:creationId xmlns:a16="http://schemas.microsoft.com/office/drawing/2014/main" id="{D9D8FD4C-82EB-4899-C433-28D3EAEABFCA}"/>
              </a:ext>
            </a:extLst>
          </p:cNvPr>
          <p:cNvPicPr>
            <a:picLocks noChangeAspect="1"/>
          </p:cNvPicPr>
          <p:nvPr/>
        </p:nvPicPr>
        <p:blipFill>
          <a:blip r:embed="rId4"/>
          <a:stretch>
            <a:fillRect/>
          </a:stretch>
        </p:blipFill>
        <p:spPr>
          <a:xfrm>
            <a:off x="1448127" y="8187052"/>
            <a:ext cx="2152950" cy="3829584"/>
          </a:xfrm>
          <a:prstGeom prst="rect">
            <a:avLst/>
          </a:prstGeom>
        </p:spPr>
      </p:pic>
    </p:spTree>
    <p:extLst>
      <p:ext uri="{BB962C8B-B14F-4D97-AF65-F5344CB8AC3E}">
        <p14:creationId xmlns:p14="http://schemas.microsoft.com/office/powerpoint/2010/main" val="3185821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4BAD68-3F19-6B3F-6A3A-8353047AD4FD}"/>
              </a:ext>
            </a:extLst>
          </p:cNvPr>
          <p:cNvSpPr txBox="1"/>
          <p:nvPr/>
        </p:nvSpPr>
        <p:spPr>
          <a:xfrm>
            <a:off x="0" y="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British shift focus to the South in 1780</a:t>
            </a:r>
          </a:p>
          <a:p>
            <a:pPr marL="742950" lvl="1" indent="-285750">
              <a:buFont typeface="Arial" panose="020B0604020202020204" pitchFamily="34" charset="0"/>
              <a:buChar char="•"/>
            </a:pPr>
            <a:r>
              <a:rPr lang="en-US" dirty="0"/>
              <a:t>Captured lands and forts in South Carolina and Georgia</a:t>
            </a:r>
          </a:p>
          <a:p>
            <a:pPr marL="742950" lvl="1" indent="-285750">
              <a:buFont typeface="Arial" panose="020B0604020202020204" pitchFamily="34" charset="0"/>
              <a:buChar char="•"/>
            </a:pPr>
            <a:r>
              <a:rPr lang="en-US" dirty="0"/>
              <a:t>Many British soldiers and officers did bad things because they were mad the war had gone on so long</a:t>
            </a:r>
          </a:p>
          <a:p>
            <a:pPr marL="742950" lvl="1" indent="-285750">
              <a:buFont typeface="Arial" panose="020B0604020202020204" pitchFamily="34" charset="0"/>
              <a:buChar char="•"/>
            </a:pPr>
            <a:r>
              <a:rPr lang="en-US" dirty="0"/>
              <a:t>Many patriot Guerrillas were present in these states</a:t>
            </a:r>
          </a:p>
        </p:txBody>
      </p:sp>
      <p:pic>
        <p:nvPicPr>
          <p:cNvPr id="4" name="Picture 3">
            <a:extLst>
              <a:ext uri="{FF2B5EF4-FFF2-40B4-BE49-F238E27FC236}">
                <a16:creationId xmlns:a16="http://schemas.microsoft.com/office/drawing/2014/main" id="{F342E2BC-DAED-BB2D-1609-F4B67A3A1453}"/>
              </a:ext>
            </a:extLst>
          </p:cNvPr>
          <p:cNvPicPr>
            <a:picLocks noChangeAspect="1"/>
          </p:cNvPicPr>
          <p:nvPr/>
        </p:nvPicPr>
        <p:blipFill>
          <a:blip r:embed="rId2"/>
          <a:stretch>
            <a:fillRect/>
          </a:stretch>
        </p:blipFill>
        <p:spPr>
          <a:xfrm>
            <a:off x="5871447" y="8894948"/>
            <a:ext cx="2436927" cy="3011346"/>
          </a:xfrm>
          <a:prstGeom prst="rect">
            <a:avLst/>
          </a:prstGeom>
        </p:spPr>
      </p:pic>
      <p:pic>
        <p:nvPicPr>
          <p:cNvPr id="6" name="Picture 5">
            <a:extLst>
              <a:ext uri="{FF2B5EF4-FFF2-40B4-BE49-F238E27FC236}">
                <a16:creationId xmlns:a16="http://schemas.microsoft.com/office/drawing/2014/main" id="{48ECD89F-CFFD-22DD-F0F7-144B633A91D5}"/>
              </a:ext>
            </a:extLst>
          </p:cNvPr>
          <p:cNvPicPr>
            <a:picLocks noChangeAspect="1"/>
          </p:cNvPicPr>
          <p:nvPr/>
        </p:nvPicPr>
        <p:blipFill>
          <a:blip r:embed="rId3"/>
          <a:stretch>
            <a:fillRect/>
          </a:stretch>
        </p:blipFill>
        <p:spPr>
          <a:xfrm>
            <a:off x="649906" y="1477328"/>
            <a:ext cx="7386987" cy="4346905"/>
          </a:xfrm>
          <a:prstGeom prst="rect">
            <a:avLst/>
          </a:prstGeom>
        </p:spPr>
      </p:pic>
      <p:sp>
        <p:nvSpPr>
          <p:cNvPr id="7" name="TextBox 6">
            <a:extLst>
              <a:ext uri="{FF2B5EF4-FFF2-40B4-BE49-F238E27FC236}">
                <a16:creationId xmlns:a16="http://schemas.microsoft.com/office/drawing/2014/main" id="{C869788F-F1CF-6F62-51AA-D747EFE006B5}"/>
              </a:ext>
            </a:extLst>
          </p:cNvPr>
          <p:cNvSpPr txBox="1"/>
          <p:nvPr/>
        </p:nvSpPr>
        <p:spPr>
          <a:xfrm>
            <a:off x="0" y="575562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Nathaniel Greene</a:t>
            </a:r>
          </a:p>
          <a:p>
            <a:pPr marL="742950" lvl="1" indent="-285750">
              <a:buFont typeface="Arial" panose="020B0604020202020204" pitchFamily="34" charset="0"/>
              <a:buChar char="•"/>
            </a:pPr>
            <a:r>
              <a:rPr lang="en-US" dirty="0"/>
              <a:t>He was Washington’s quartermaster</a:t>
            </a:r>
          </a:p>
          <a:p>
            <a:pPr marL="1200150" lvl="2" indent="-285750">
              <a:buFont typeface="Arial" panose="020B0604020202020204" pitchFamily="34" charset="0"/>
              <a:buChar char="•"/>
            </a:pPr>
            <a:r>
              <a:rPr lang="en-US" dirty="0"/>
              <a:t>When Washington promoted him, he was mad, but he accepted anyway</a:t>
            </a:r>
          </a:p>
          <a:p>
            <a:pPr marL="742950" lvl="1" indent="-285750">
              <a:buFont typeface="Arial" panose="020B0604020202020204" pitchFamily="34" charset="0"/>
              <a:buChar char="•"/>
            </a:pPr>
            <a:r>
              <a:rPr lang="en-US" dirty="0"/>
              <a:t>His strategy to get rid of the British</a:t>
            </a:r>
          </a:p>
          <a:p>
            <a:pPr marL="1200150" lvl="2" indent="-285750">
              <a:buFont typeface="Arial" panose="020B0604020202020204" pitchFamily="34" charset="0"/>
              <a:buChar char="•"/>
            </a:pPr>
            <a:r>
              <a:rPr lang="en-US" dirty="0"/>
              <a:t>Try to coordinate with the guerillas as well as possible by encouraging the British to send out small detachments</a:t>
            </a:r>
          </a:p>
          <a:p>
            <a:pPr marL="1200150" lvl="2" indent="-285750">
              <a:buFont typeface="Arial" panose="020B0604020202020204" pitchFamily="34" charset="0"/>
              <a:buChar char="•"/>
            </a:pPr>
            <a:r>
              <a:rPr lang="en-US" dirty="0"/>
              <a:t>He did this by splitting up his forces, which was contrary to the military strategy at the time</a:t>
            </a:r>
          </a:p>
          <a:p>
            <a:pPr marL="1200150" lvl="2" indent="-285750">
              <a:buFont typeface="Arial" panose="020B0604020202020204" pitchFamily="34" charset="0"/>
              <a:buChar char="•"/>
            </a:pPr>
            <a:r>
              <a:rPr lang="en-US" dirty="0"/>
              <a:t>This led to the British splitting up to look for him, often sending out small detachments.</a:t>
            </a:r>
          </a:p>
          <a:p>
            <a:pPr marL="1200150" lvl="2" indent="-285750">
              <a:buFont typeface="Arial" panose="020B0604020202020204" pitchFamily="34" charset="0"/>
              <a:buChar char="•"/>
            </a:pPr>
            <a:r>
              <a:rPr lang="en-US" dirty="0"/>
              <a:t>Like a crab; move as fast in one direction as the other</a:t>
            </a:r>
          </a:p>
        </p:txBody>
      </p:sp>
      <p:pic>
        <p:nvPicPr>
          <p:cNvPr id="9" name="Picture 8">
            <a:extLst>
              <a:ext uri="{FF2B5EF4-FFF2-40B4-BE49-F238E27FC236}">
                <a16:creationId xmlns:a16="http://schemas.microsoft.com/office/drawing/2014/main" id="{FFF8468C-F9D6-4034-45B1-B851DEA00261}"/>
              </a:ext>
            </a:extLst>
          </p:cNvPr>
          <p:cNvPicPr>
            <a:picLocks noChangeAspect="1"/>
          </p:cNvPicPr>
          <p:nvPr/>
        </p:nvPicPr>
        <p:blipFill>
          <a:blip r:embed="rId4"/>
          <a:stretch>
            <a:fillRect/>
          </a:stretch>
        </p:blipFill>
        <p:spPr>
          <a:xfrm>
            <a:off x="325780" y="8980449"/>
            <a:ext cx="3870067" cy="3139322"/>
          </a:xfrm>
          <a:prstGeom prst="rect">
            <a:avLst/>
          </a:prstGeom>
        </p:spPr>
      </p:pic>
    </p:spTree>
    <p:extLst>
      <p:ext uri="{BB962C8B-B14F-4D97-AF65-F5344CB8AC3E}">
        <p14:creationId xmlns:p14="http://schemas.microsoft.com/office/powerpoint/2010/main" val="3547459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889DD9-0C38-130C-B0E0-56697FEE8E2D}"/>
              </a:ext>
            </a:extLst>
          </p:cNvPr>
          <p:cNvSpPr txBox="1"/>
          <p:nvPr/>
        </p:nvSpPr>
        <p:spPr>
          <a:xfrm>
            <a:off x="1"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Daniel Morgan and the Battle of Cowpens</a:t>
            </a:r>
          </a:p>
          <a:p>
            <a:pPr marL="742950" lvl="1" indent="-285750">
              <a:buFont typeface="Arial" panose="020B0604020202020204" pitchFamily="34" charset="0"/>
              <a:buChar char="•"/>
            </a:pPr>
            <a:r>
              <a:rPr lang="en-US" dirty="0"/>
              <a:t>Daniel Morgan was at the battle of Monongahela</a:t>
            </a:r>
          </a:p>
          <a:p>
            <a:pPr marL="742950" lvl="1" indent="-285750">
              <a:buFont typeface="Arial" panose="020B0604020202020204" pitchFamily="34" charset="0"/>
              <a:buChar char="•"/>
            </a:pPr>
            <a:r>
              <a:rPr lang="en-US" dirty="0"/>
              <a:t>As his time serving under the British, he was lashed 100 times</a:t>
            </a:r>
          </a:p>
          <a:p>
            <a:pPr marL="1200150" lvl="2" indent="-285750">
              <a:buFont typeface="Arial" panose="020B0604020202020204" pitchFamily="34" charset="0"/>
              <a:buChar char="•"/>
            </a:pPr>
            <a:r>
              <a:rPr lang="en-US" dirty="0"/>
              <a:t>However, the lasher missed the last one. This made him say “I’ll give the last one back to the British”</a:t>
            </a:r>
          </a:p>
          <a:p>
            <a:pPr marL="742950" lvl="1" indent="-285750">
              <a:buFont typeface="Arial" panose="020B0604020202020204" pitchFamily="34" charset="0"/>
              <a:buChar char="•"/>
            </a:pPr>
            <a:r>
              <a:rPr lang="en-US" dirty="0"/>
              <a:t>He had 1,000 troops under his command</a:t>
            </a:r>
          </a:p>
          <a:p>
            <a:pPr marL="1200150" lvl="2" indent="-285750">
              <a:buFont typeface="Arial" panose="020B0604020202020204" pitchFamily="34" charset="0"/>
              <a:buChar char="•"/>
            </a:pPr>
            <a:r>
              <a:rPr lang="en-US" dirty="0"/>
              <a:t>Both continental trained troops and untrained militia troops</a:t>
            </a:r>
          </a:p>
          <a:p>
            <a:pPr marL="742950" lvl="1" indent="-285750">
              <a:buFont typeface="Arial" panose="020B0604020202020204" pitchFamily="34" charset="0"/>
              <a:buChar char="•"/>
            </a:pPr>
            <a:r>
              <a:rPr lang="en-US" dirty="0"/>
              <a:t>Morgan’s battleplan for Cowpens</a:t>
            </a:r>
          </a:p>
          <a:p>
            <a:pPr marL="1200150" lvl="2" indent="-285750">
              <a:buFont typeface="Arial" panose="020B0604020202020204" pitchFamily="34" charset="0"/>
              <a:buChar char="•"/>
            </a:pPr>
            <a:r>
              <a:rPr lang="en-US" dirty="0"/>
              <a:t>Have 3 lines of troops: a row of sharpshooters to try and kill officers, a row of militia men, and a row of his continental troops</a:t>
            </a:r>
          </a:p>
          <a:p>
            <a:pPr marL="742950" lvl="1" indent="-285750">
              <a:buFont typeface="Arial" panose="020B0604020202020204" pitchFamily="34" charset="0"/>
              <a:buChar char="•"/>
            </a:pPr>
            <a:r>
              <a:rPr lang="en-US" dirty="0"/>
              <a:t>Battle of Cowpens</a:t>
            </a:r>
          </a:p>
          <a:p>
            <a:pPr marL="1200150" lvl="2" indent="-285750">
              <a:buFont typeface="Arial" panose="020B0604020202020204" pitchFamily="34" charset="0"/>
              <a:buChar char="•"/>
            </a:pPr>
            <a:r>
              <a:rPr lang="en-US" dirty="0"/>
              <a:t>Tarleton's British army attacks Morgan</a:t>
            </a:r>
          </a:p>
          <a:p>
            <a:pPr marL="1200150" lvl="2" indent="-285750">
              <a:buFont typeface="Arial" panose="020B0604020202020204" pitchFamily="34" charset="0"/>
              <a:buChar char="•"/>
            </a:pPr>
            <a:r>
              <a:rPr lang="en-US" dirty="0"/>
              <a:t>After the British get close, the sharpshooters fire and retreat to the 2</a:t>
            </a:r>
            <a:r>
              <a:rPr lang="en-US" baseline="30000" dirty="0"/>
              <a:t>nd</a:t>
            </a:r>
            <a:r>
              <a:rPr lang="en-US" dirty="0"/>
              <a:t> line</a:t>
            </a:r>
          </a:p>
          <a:p>
            <a:pPr marL="1200150" lvl="2" indent="-285750">
              <a:buFont typeface="Arial" panose="020B0604020202020204" pitchFamily="34" charset="0"/>
              <a:buChar char="•"/>
            </a:pPr>
            <a:r>
              <a:rPr lang="en-US" dirty="0"/>
              <a:t>The second line fires 2 volleys and retreats</a:t>
            </a:r>
          </a:p>
          <a:p>
            <a:pPr marL="1657350" lvl="3" indent="-285750">
              <a:buFont typeface="Arial" panose="020B0604020202020204" pitchFamily="34" charset="0"/>
              <a:buChar char="•"/>
            </a:pPr>
            <a:r>
              <a:rPr lang="en-US" dirty="0"/>
              <a:t>British dragoons follow the militia men</a:t>
            </a:r>
          </a:p>
          <a:p>
            <a:pPr marL="2114550" lvl="4" indent="-285750">
              <a:buFont typeface="Arial" panose="020B0604020202020204" pitchFamily="34" charset="0"/>
              <a:buChar char="•"/>
            </a:pPr>
            <a:r>
              <a:rPr lang="en-US" dirty="0"/>
              <a:t>Morgan’s dragoons cover the militiamen, so they can recover</a:t>
            </a:r>
          </a:p>
          <a:p>
            <a:pPr marL="1200150" lvl="2" indent="-285750">
              <a:buFont typeface="Arial" panose="020B0604020202020204" pitchFamily="34" charset="0"/>
              <a:buChar char="•"/>
            </a:pPr>
            <a:r>
              <a:rPr lang="en-US" dirty="0"/>
              <a:t>British line and continental line start fighting</a:t>
            </a:r>
          </a:p>
          <a:p>
            <a:pPr marL="1657350" lvl="3" indent="-285750">
              <a:buFont typeface="Arial" panose="020B0604020202020204" pitchFamily="34" charset="0"/>
              <a:buChar char="•"/>
            </a:pPr>
            <a:r>
              <a:rPr lang="en-US" dirty="0"/>
              <a:t>Tarleton sends in his highlanders, so a patriot general orders the men to change position</a:t>
            </a:r>
          </a:p>
          <a:p>
            <a:pPr marL="2114550" lvl="4" indent="-285750">
              <a:buFont typeface="Arial" panose="020B0604020202020204" pitchFamily="34" charset="0"/>
              <a:buChar char="•"/>
            </a:pPr>
            <a:r>
              <a:rPr lang="en-US" dirty="0"/>
              <a:t>Some men think this is a retreat order, which leads the British line to do a full attack</a:t>
            </a:r>
          </a:p>
          <a:p>
            <a:pPr marL="1657350" lvl="3" indent="-285750">
              <a:buFont typeface="Arial" panose="020B0604020202020204" pitchFamily="34" charset="0"/>
              <a:buChar char="•"/>
            </a:pPr>
            <a:r>
              <a:rPr lang="en-US" dirty="0"/>
              <a:t>Continentals regain organization and with the help of the militia men, they envelope the British</a:t>
            </a:r>
          </a:p>
          <a:p>
            <a:pPr marL="1200150" lvl="2" indent="-285750">
              <a:buFont typeface="Arial" panose="020B0604020202020204" pitchFamily="34" charset="0"/>
              <a:buChar char="•"/>
            </a:pPr>
            <a:r>
              <a:rPr lang="en-US" dirty="0"/>
              <a:t>The British suffer 90% casualties</a:t>
            </a:r>
          </a:p>
        </p:txBody>
      </p:sp>
      <p:pic>
        <p:nvPicPr>
          <p:cNvPr id="4" name="Picture 3">
            <a:extLst>
              <a:ext uri="{FF2B5EF4-FFF2-40B4-BE49-F238E27FC236}">
                <a16:creationId xmlns:a16="http://schemas.microsoft.com/office/drawing/2014/main" id="{B64B1F98-818F-514F-3922-CE7E2A8DB0F4}"/>
              </a:ext>
            </a:extLst>
          </p:cNvPr>
          <p:cNvPicPr>
            <a:picLocks noChangeAspect="1"/>
          </p:cNvPicPr>
          <p:nvPr/>
        </p:nvPicPr>
        <p:blipFill>
          <a:blip r:embed="rId2"/>
          <a:stretch>
            <a:fillRect/>
          </a:stretch>
        </p:blipFill>
        <p:spPr>
          <a:xfrm>
            <a:off x="567266" y="6692436"/>
            <a:ext cx="7552267" cy="5499564"/>
          </a:xfrm>
          <a:prstGeom prst="rect">
            <a:avLst/>
          </a:prstGeom>
        </p:spPr>
      </p:pic>
    </p:spTree>
    <p:extLst>
      <p:ext uri="{BB962C8B-B14F-4D97-AF65-F5344CB8AC3E}">
        <p14:creationId xmlns:p14="http://schemas.microsoft.com/office/powerpoint/2010/main" val="849682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68A11-CE33-2496-2AF1-EA480F201AA3}"/>
              </a:ext>
            </a:extLst>
          </p:cNvPr>
          <p:cNvSpPr txBox="1"/>
          <p:nvPr/>
        </p:nvSpPr>
        <p:spPr>
          <a:xfrm>
            <a:off x="0" y="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After Cowpens, Greene orders his armies to concentrate so they can retreat to Virginia</a:t>
            </a:r>
          </a:p>
          <a:p>
            <a:pPr marL="742950" lvl="1" indent="-285750">
              <a:buFont typeface="Arial" panose="020B0604020202020204" pitchFamily="34" charset="0"/>
              <a:buChar char="•"/>
            </a:pPr>
            <a:r>
              <a:rPr lang="en-US" dirty="0"/>
              <a:t>This causes Cornwallis, who was the British commander, to chase him</a:t>
            </a:r>
          </a:p>
          <a:p>
            <a:pPr marL="742950" lvl="1" indent="-285750">
              <a:buFont typeface="Arial" panose="020B0604020202020204" pitchFamily="34" charset="0"/>
              <a:buChar char="•"/>
            </a:pPr>
            <a:r>
              <a:rPr lang="en-US" dirty="0"/>
              <a:t>Due to Morgan’s time as a quartermaster, his army is more organized and able to outrun the British</a:t>
            </a:r>
          </a:p>
          <a:p>
            <a:pPr marL="742950" lvl="1" indent="-285750">
              <a:buFont typeface="Arial" panose="020B0604020202020204" pitchFamily="34" charset="0"/>
              <a:buChar char="•"/>
            </a:pPr>
            <a:r>
              <a:rPr lang="en-US" dirty="0"/>
              <a:t>This causes Cornwallis to burn their baggage to move faster</a:t>
            </a:r>
          </a:p>
          <a:p>
            <a:pPr marL="1200150" lvl="2" indent="-285750">
              <a:buFont typeface="Arial" panose="020B0604020202020204" pitchFamily="34" charset="0"/>
              <a:buChar char="•"/>
            </a:pPr>
            <a:r>
              <a:rPr lang="en-US" dirty="0"/>
              <a:t>At this point, Morgan knows he has a strategic victory, even if he can’t win the battle</a:t>
            </a:r>
          </a:p>
          <a:p>
            <a:pPr marL="1200150" lvl="2" indent="-285750">
              <a:buFont typeface="Arial" panose="020B0604020202020204" pitchFamily="34" charset="0"/>
              <a:buChar char="•"/>
            </a:pPr>
            <a:r>
              <a:rPr lang="en-US" dirty="0"/>
              <a:t>Due to the loss of supplies, the British need to forage for food, leaving them open to attacks from the guerrillas</a:t>
            </a:r>
          </a:p>
          <a:p>
            <a:pPr marL="1200150" lvl="2" indent="-285750">
              <a:buFont typeface="Arial" panose="020B0604020202020204" pitchFamily="34" charset="0"/>
              <a:buChar char="•"/>
            </a:pPr>
            <a:r>
              <a:rPr lang="en-US" dirty="0"/>
              <a:t>Morgan is still able to move faster than the British, and he eggs the British on by purposefully going slower, to give the British hope</a:t>
            </a:r>
          </a:p>
          <a:p>
            <a:pPr marL="742950" lvl="1" indent="-285750">
              <a:buFont typeface="Arial" panose="020B0604020202020204" pitchFamily="34" charset="0"/>
              <a:buChar char="•"/>
            </a:pPr>
            <a:r>
              <a:rPr lang="en-US" dirty="0"/>
              <a:t>Eventually, they fight in Virginia and Morgan loses (Guilford Court House)</a:t>
            </a:r>
          </a:p>
          <a:p>
            <a:pPr marL="1200150" lvl="2" indent="-285750">
              <a:buFont typeface="Arial" panose="020B0604020202020204" pitchFamily="34" charset="0"/>
              <a:buChar char="•"/>
            </a:pPr>
            <a:r>
              <a:rPr lang="en-US" dirty="0"/>
              <a:t>However, the British suffer massive casualties. Due to their lack of supplies, they need to travel back to the coast to get aid from the Royal Navy</a:t>
            </a:r>
          </a:p>
        </p:txBody>
      </p:sp>
      <p:pic>
        <p:nvPicPr>
          <p:cNvPr id="4" name="Picture 3">
            <a:extLst>
              <a:ext uri="{FF2B5EF4-FFF2-40B4-BE49-F238E27FC236}">
                <a16:creationId xmlns:a16="http://schemas.microsoft.com/office/drawing/2014/main" id="{CB69848D-6831-391B-AF9A-2F4C3E058728}"/>
              </a:ext>
            </a:extLst>
          </p:cNvPr>
          <p:cNvPicPr>
            <a:picLocks noChangeAspect="1"/>
          </p:cNvPicPr>
          <p:nvPr/>
        </p:nvPicPr>
        <p:blipFill>
          <a:blip r:embed="rId2"/>
          <a:stretch>
            <a:fillRect/>
          </a:stretch>
        </p:blipFill>
        <p:spPr>
          <a:xfrm>
            <a:off x="0" y="5025465"/>
            <a:ext cx="8686800" cy="6319869"/>
          </a:xfrm>
          <a:prstGeom prst="rect">
            <a:avLst/>
          </a:prstGeom>
        </p:spPr>
      </p:pic>
    </p:spTree>
    <p:extLst>
      <p:ext uri="{BB962C8B-B14F-4D97-AF65-F5344CB8AC3E}">
        <p14:creationId xmlns:p14="http://schemas.microsoft.com/office/powerpoint/2010/main" val="3407328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1AD3F5-8ACC-1AE7-A11E-2781D77BEDC5}"/>
              </a:ext>
            </a:extLst>
          </p:cNvPr>
          <p:cNvSpPr txBox="1"/>
          <p:nvPr/>
        </p:nvSpPr>
        <p:spPr>
          <a:xfrm>
            <a:off x="0" y="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Ending to the war</a:t>
            </a:r>
          </a:p>
          <a:p>
            <a:pPr marL="742950" lvl="1" indent="-285750">
              <a:buFont typeface="Arial" panose="020B0604020202020204" pitchFamily="34" charset="0"/>
              <a:buChar char="•"/>
            </a:pPr>
            <a:r>
              <a:rPr lang="en-US" dirty="0"/>
              <a:t>Cornwallis retreats to his base at Yorktown</a:t>
            </a:r>
          </a:p>
          <a:p>
            <a:pPr marL="742950" lvl="1" indent="-285750">
              <a:buFont typeface="Arial" panose="020B0604020202020204" pitchFamily="34" charset="0"/>
              <a:buChar char="•"/>
            </a:pPr>
            <a:r>
              <a:rPr lang="en-US" dirty="0"/>
              <a:t>George Washington sees this as his chance to engage the British in a large conventional battle</a:t>
            </a:r>
          </a:p>
          <a:p>
            <a:pPr marL="742950" lvl="1" indent="-285750">
              <a:buFont typeface="Arial" panose="020B0604020202020204" pitchFamily="34" charset="0"/>
              <a:buChar char="•"/>
            </a:pPr>
            <a:r>
              <a:rPr lang="en-US" dirty="0"/>
              <a:t>Coordinates with the French to have the continental army arrive at Yorktown at the same time as the French navy shows up</a:t>
            </a:r>
          </a:p>
          <a:p>
            <a:pPr marL="1200150" lvl="2" indent="-285750">
              <a:buFont typeface="Arial" panose="020B0604020202020204" pitchFamily="34" charset="0"/>
              <a:buChar char="•"/>
            </a:pPr>
            <a:r>
              <a:rPr lang="en-US" dirty="0"/>
              <a:t>Works perfectly</a:t>
            </a:r>
          </a:p>
          <a:p>
            <a:pPr marL="742950" lvl="1" indent="-285750">
              <a:buFont typeface="Arial" panose="020B0604020202020204" pitchFamily="34" charset="0"/>
              <a:buChar char="•"/>
            </a:pPr>
            <a:r>
              <a:rPr lang="en-US" dirty="0"/>
              <a:t>Yorktown (1781)</a:t>
            </a:r>
          </a:p>
          <a:p>
            <a:pPr marL="1200150" lvl="2" indent="-285750">
              <a:buFont typeface="Arial" panose="020B0604020202020204" pitchFamily="34" charset="0"/>
              <a:buChar char="•"/>
            </a:pPr>
            <a:r>
              <a:rPr lang="en-US" dirty="0"/>
              <a:t>Washington arrives from the North; 7,500 French and 8,500 Americans show up.</a:t>
            </a:r>
          </a:p>
          <a:p>
            <a:pPr marL="1200150" lvl="2" indent="-285750">
              <a:buFont typeface="Arial" panose="020B0604020202020204" pitchFamily="34" charset="0"/>
              <a:buChar char="•"/>
            </a:pPr>
            <a:r>
              <a:rPr lang="en-US" dirty="0"/>
              <a:t>French fleet defeats the British at the battle of the capes</a:t>
            </a:r>
          </a:p>
          <a:p>
            <a:pPr marL="1657350" lvl="3" indent="-285750">
              <a:buFont typeface="Arial" panose="020B0604020202020204" pitchFamily="34" charset="0"/>
              <a:buChar char="•"/>
            </a:pPr>
            <a:r>
              <a:rPr lang="en-US" dirty="0"/>
              <a:t>British lose because of mixing up signs, causing them to be forced from the area</a:t>
            </a:r>
          </a:p>
          <a:p>
            <a:pPr marL="1657350" lvl="3" indent="-285750">
              <a:buFont typeface="Arial" panose="020B0604020202020204" pitchFamily="34" charset="0"/>
              <a:buChar char="•"/>
            </a:pPr>
            <a:r>
              <a:rPr lang="en-US" dirty="0"/>
              <a:t>Now the French are blocking the bay, surrounding the British</a:t>
            </a:r>
          </a:p>
        </p:txBody>
      </p:sp>
      <p:pic>
        <p:nvPicPr>
          <p:cNvPr id="5" name="Picture 4">
            <a:extLst>
              <a:ext uri="{FF2B5EF4-FFF2-40B4-BE49-F238E27FC236}">
                <a16:creationId xmlns:a16="http://schemas.microsoft.com/office/drawing/2014/main" id="{46386C55-5088-F51B-EB08-8971B2CF42FF}"/>
              </a:ext>
            </a:extLst>
          </p:cNvPr>
          <p:cNvPicPr>
            <a:picLocks noChangeAspect="1"/>
          </p:cNvPicPr>
          <p:nvPr/>
        </p:nvPicPr>
        <p:blipFill>
          <a:blip r:embed="rId2"/>
          <a:stretch>
            <a:fillRect/>
          </a:stretch>
        </p:blipFill>
        <p:spPr>
          <a:xfrm>
            <a:off x="745066" y="3970318"/>
            <a:ext cx="7196667" cy="5417799"/>
          </a:xfrm>
          <a:prstGeom prst="rect">
            <a:avLst/>
          </a:prstGeom>
        </p:spPr>
      </p:pic>
      <p:sp>
        <p:nvSpPr>
          <p:cNvPr id="6" name="TextBox 5">
            <a:extLst>
              <a:ext uri="{FF2B5EF4-FFF2-40B4-BE49-F238E27FC236}">
                <a16:creationId xmlns:a16="http://schemas.microsoft.com/office/drawing/2014/main" id="{2CC3635A-8EC2-A9AB-D562-D4EBCE9D1195}"/>
              </a:ext>
            </a:extLst>
          </p:cNvPr>
          <p:cNvSpPr txBox="1"/>
          <p:nvPr/>
        </p:nvSpPr>
        <p:spPr>
          <a:xfrm>
            <a:off x="1" y="9388117"/>
            <a:ext cx="8686800" cy="923330"/>
          </a:xfrm>
          <a:prstGeom prst="rect">
            <a:avLst/>
          </a:prstGeom>
          <a:noFill/>
        </p:spPr>
        <p:txBody>
          <a:bodyPr wrap="square" rtlCol="0">
            <a:spAutoFit/>
          </a:bodyPr>
          <a:lstStyle/>
          <a:p>
            <a:pPr marL="1200150" lvl="2" indent="-285750">
              <a:buFont typeface="Arial" panose="020B0604020202020204" pitchFamily="34" charset="0"/>
              <a:buChar char="•"/>
            </a:pPr>
            <a:r>
              <a:rPr lang="en-US" dirty="0"/>
              <a:t>Cornwallis surrenders shortly after the siege begins</a:t>
            </a:r>
          </a:p>
          <a:p>
            <a:pPr marL="742950" lvl="1" indent="-285750">
              <a:buFont typeface="Arial" panose="020B0604020202020204" pitchFamily="34" charset="0"/>
              <a:buChar char="•"/>
            </a:pPr>
            <a:r>
              <a:rPr lang="en-US" dirty="0"/>
              <a:t>British surrender because they were no closer to winning the war 8 years ago than they are now</a:t>
            </a:r>
          </a:p>
        </p:txBody>
      </p:sp>
    </p:spTree>
    <p:extLst>
      <p:ext uri="{BB962C8B-B14F-4D97-AF65-F5344CB8AC3E}">
        <p14:creationId xmlns:p14="http://schemas.microsoft.com/office/powerpoint/2010/main" val="1735533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ACA7C2-9FE8-E83E-D5E8-0585D54F4F18}"/>
              </a:ext>
            </a:extLst>
          </p:cNvPr>
          <p:cNvSpPr txBox="1"/>
          <p:nvPr/>
        </p:nvSpPr>
        <p:spPr>
          <a:xfrm>
            <a:off x="0" y="175364"/>
            <a:ext cx="8686799" cy="830997"/>
          </a:xfrm>
          <a:prstGeom prst="rect">
            <a:avLst/>
          </a:prstGeom>
          <a:noFill/>
        </p:spPr>
        <p:txBody>
          <a:bodyPr wrap="square" rtlCol="0">
            <a:spAutoFit/>
          </a:bodyPr>
          <a:lstStyle/>
          <a:p>
            <a:pPr algn="ctr"/>
            <a:r>
              <a:rPr lang="en-US" sz="4800" dirty="0"/>
              <a:t>Building a Republican Military</a:t>
            </a:r>
          </a:p>
        </p:txBody>
      </p:sp>
      <p:sp>
        <p:nvSpPr>
          <p:cNvPr id="3" name="TextBox 2">
            <a:extLst>
              <a:ext uri="{FF2B5EF4-FFF2-40B4-BE49-F238E27FC236}">
                <a16:creationId xmlns:a16="http://schemas.microsoft.com/office/drawing/2014/main" id="{680BB7FA-6A3A-E355-18CA-4C2AA6F78F68}"/>
              </a:ext>
            </a:extLst>
          </p:cNvPr>
          <p:cNvSpPr txBox="1"/>
          <p:nvPr/>
        </p:nvSpPr>
        <p:spPr>
          <a:xfrm>
            <a:off x="1813142" y="1006361"/>
            <a:ext cx="5060515" cy="646331"/>
          </a:xfrm>
          <a:prstGeom prst="rect">
            <a:avLst/>
          </a:prstGeom>
          <a:noFill/>
        </p:spPr>
        <p:txBody>
          <a:bodyPr wrap="square" rtlCol="0">
            <a:spAutoFit/>
          </a:bodyPr>
          <a:lstStyle/>
          <a:p>
            <a:pPr algn="ctr"/>
            <a:r>
              <a:rPr lang="en-US" dirty="0"/>
              <a:t>How does the country keep its ideals while building a professional military?</a:t>
            </a:r>
          </a:p>
        </p:txBody>
      </p:sp>
      <p:sp>
        <p:nvSpPr>
          <p:cNvPr id="4" name="TextBox 3">
            <a:extLst>
              <a:ext uri="{FF2B5EF4-FFF2-40B4-BE49-F238E27FC236}">
                <a16:creationId xmlns:a16="http://schemas.microsoft.com/office/drawing/2014/main" id="{D2371599-EFE1-7B11-BD3A-10B8EAD3F180}"/>
              </a:ext>
            </a:extLst>
          </p:cNvPr>
          <p:cNvSpPr txBox="1"/>
          <p:nvPr/>
        </p:nvSpPr>
        <p:spPr>
          <a:xfrm>
            <a:off x="1" y="165269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After the war, there are two competing ideologies; the Federalists and Anti-Federalists</a:t>
            </a:r>
          </a:p>
          <a:p>
            <a:pPr marL="742950" lvl="1" indent="-285750">
              <a:buFont typeface="Arial" panose="020B0604020202020204" pitchFamily="34" charset="0"/>
              <a:buChar char="•"/>
            </a:pPr>
            <a:r>
              <a:rPr lang="en-US" dirty="0"/>
              <a:t>Federalists wan to build a strong military that protects American  interests abroad</a:t>
            </a:r>
          </a:p>
          <a:p>
            <a:pPr marL="742950" lvl="1" indent="-285750">
              <a:buFont typeface="Arial" panose="020B0604020202020204" pitchFamily="34" charset="0"/>
              <a:buChar char="•"/>
            </a:pPr>
            <a:r>
              <a:rPr lang="en-US" dirty="0"/>
              <a:t>Anti-Federalists want a limited government that has little to no military</a:t>
            </a:r>
          </a:p>
          <a:p>
            <a:pPr marL="285750" indent="-285750">
              <a:buFont typeface="Arial" panose="020B0604020202020204" pitchFamily="34" charset="0"/>
              <a:buChar char="•"/>
            </a:pPr>
            <a:r>
              <a:rPr lang="en-US" dirty="0"/>
              <a:t>Since the Federalists wrote the constitution, they put some powers that the national government has over the military</a:t>
            </a:r>
          </a:p>
          <a:p>
            <a:pPr marL="742950" lvl="1" indent="-285750">
              <a:buFont typeface="Arial" panose="020B0604020202020204" pitchFamily="34" charset="0"/>
              <a:buChar char="•"/>
            </a:pPr>
            <a:r>
              <a:rPr lang="en-US" dirty="0"/>
              <a:t>Congress has power to prescribe a discipline for the militia</a:t>
            </a:r>
          </a:p>
          <a:p>
            <a:pPr marL="742950" lvl="1" indent="-285750">
              <a:buFont typeface="Arial" panose="020B0604020202020204" pitchFamily="34" charset="0"/>
              <a:buChar char="•"/>
            </a:pPr>
            <a:r>
              <a:rPr lang="en-US" dirty="0"/>
              <a:t>The president is the Commander-in-Chief, even of all state militias</a:t>
            </a:r>
          </a:p>
          <a:p>
            <a:pPr marL="742950" lvl="1" indent="-285750">
              <a:buFont typeface="Arial" panose="020B0604020202020204" pitchFamily="34" charset="0"/>
              <a:buChar char="•"/>
            </a:pPr>
            <a:r>
              <a:rPr lang="en-US" dirty="0"/>
              <a:t>Federal government has power to have a standing army</a:t>
            </a:r>
          </a:p>
          <a:p>
            <a:pPr marL="285750" indent="-285750">
              <a:buFont typeface="Arial" panose="020B0604020202020204" pitchFamily="34" charset="0"/>
              <a:buChar char="•"/>
            </a:pPr>
            <a:r>
              <a:rPr lang="en-US" dirty="0"/>
              <a:t>Even though the congress had these powers, since the anti-federalists were in power, they passed laws that made the powers weaker</a:t>
            </a:r>
          </a:p>
          <a:p>
            <a:pPr marL="742950" lvl="1" indent="-285750">
              <a:buFont typeface="Arial" panose="020B0604020202020204" pitchFamily="34" charset="0"/>
              <a:buChar char="•"/>
            </a:pPr>
            <a:r>
              <a:rPr lang="en-US" dirty="0"/>
              <a:t>The uniform militia act made the discipline for the militias, but there was no penalty for not following it</a:t>
            </a:r>
          </a:p>
          <a:p>
            <a:pPr marL="742950" lvl="1" indent="-285750">
              <a:buFont typeface="Arial" panose="020B0604020202020204" pitchFamily="34" charset="0"/>
              <a:buChar char="•"/>
            </a:pPr>
            <a:r>
              <a:rPr lang="en-US" dirty="0"/>
              <a:t>US military only had one regiment</a:t>
            </a:r>
          </a:p>
        </p:txBody>
      </p:sp>
      <p:pic>
        <p:nvPicPr>
          <p:cNvPr id="6" name="Picture 5">
            <a:extLst>
              <a:ext uri="{FF2B5EF4-FFF2-40B4-BE49-F238E27FC236}">
                <a16:creationId xmlns:a16="http://schemas.microsoft.com/office/drawing/2014/main" id="{C77D3C5E-E200-941C-B944-3D64D0374E0E}"/>
              </a:ext>
            </a:extLst>
          </p:cNvPr>
          <p:cNvPicPr>
            <a:picLocks noChangeAspect="1"/>
          </p:cNvPicPr>
          <p:nvPr/>
        </p:nvPicPr>
        <p:blipFill>
          <a:blip r:embed="rId2"/>
          <a:stretch>
            <a:fillRect/>
          </a:stretch>
        </p:blipFill>
        <p:spPr>
          <a:xfrm>
            <a:off x="5499564" y="5960534"/>
            <a:ext cx="2748186" cy="2529822"/>
          </a:xfrm>
          <a:prstGeom prst="rect">
            <a:avLst/>
          </a:prstGeom>
        </p:spPr>
      </p:pic>
      <p:pic>
        <p:nvPicPr>
          <p:cNvPr id="8" name="Picture 7">
            <a:extLst>
              <a:ext uri="{FF2B5EF4-FFF2-40B4-BE49-F238E27FC236}">
                <a16:creationId xmlns:a16="http://schemas.microsoft.com/office/drawing/2014/main" id="{7ACE222A-93B1-9FD1-D238-7D17AE043474}"/>
              </a:ext>
            </a:extLst>
          </p:cNvPr>
          <p:cNvPicPr>
            <a:picLocks noChangeAspect="1"/>
          </p:cNvPicPr>
          <p:nvPr/>
        </p:nvPicPr>
        <p:blipFill>
          <a:blip r:embed="rId3"/>
          <a:stretch>
            <a:fillRect/>
          </a:stretch>
        </p:blipFill>
        <p:spPr>
          <a:xfrm>
            <a:off x="707198" y="5960534"/>
            <a:ext cx="4258269" cy="2591162"/>
          </a:xfrm>
          <a:prstGeom prst="rect">
            <a:avLst/>
          </a:prstGeom>
        </p:spPr>
      </p:pic>
      <p:sp>
        <p:nvSpPr>
          <p:cNvPr id="9" name="TextBox 8">
            <a:extLst>
              <a:ext uri="{FF2B5EF4-FFF2-40B4-BE49-F238E27FC236}">
                <a16:creationId xmlns:a16="http://schemas.microsoft.com/office/drawing/2014/main" id="{D2B490C0-D4DA-F1EF-95BE-33BE87BC32CA}"/>
              </a:ext>
            </a:extLst>
          </p:cNvPr>
          <p:cNvSpPr txBox="1"/>
          <p:nvPr/>
        </p:nvSpPr>
        <p:spPr>
          <a:xfrm>
            <a:off x="0" y="8612221"/>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Naval Expansion: Commercial expansion led to a bigger navy that leads to military action in other parts of the world</a:t>
            </a:r>
          </a:p>
          <a:p>
            <a:pPr marL="742950" lvl="1" indent="-285750">
              <a:buFont typeface="Arial" panose="020B0604020202020204" pitchFamily="34" charset="0"/>
              <a:buChar char="•"/>
            </a:pPr>
            <a:r>
              <a:rPr lang="en-US" dirty="0"/>
              <a:t>1790s – British and French fighting again; both say they will destroy ships trading with the other</a:t>
            </a:r>
          </a:p>
          <a:p>
            <a:pPr marL="1200150" lvl="2" indent="-285750">
              <a:buFont typeface="Arial" panose="020B0604020202020204" pitchFamily="34" charset="0"/>
              <a:buChar char="•"/>
            </a:pPr>
            <a:r>
              <a:rPr lang="en-US" dirty="0"/>
              <a:t>French try enacting an agreement that the British are the enemy, but Washington refuses because he signed that document with the king of France, which they deposed</a:t>
            </a:r>
          </a:p>
          <a:p>
            <a:pPr marL="742950" lvl="1" indent="-285750">
              <a:buFont typeface="Arial" panose="020B0604020202020204" pitchFamily="34" charset="0"/>
              <a:buChar char="•"/>
            </a:pPr>
            <a:r>
              <a:rPr lang="en-US" dirty="0"/>
              <a:t>Forts are built across the coast for the militias to use in case of war</a:t>
            </a:r>
          </a:p>
          <a:p>
            <a:pPr marL="742950" lvl="1" indent="-285750">
              <a:buFont typeface="Arial" panose="020B0604020202020204" pitchFamily="34" charset="0"/>
              <a:buChar char="•"/>
            </a:pPr>
            <a:r>
              <a:rPr lang="en-US" dirty="0"/>
              <a:t>Under Adams, 6 frigates are built, and they are the best in their class at the time.</a:t>
            </a:r>
          </a:p>
        </p:txBody>
      </p:sp>
    </p:spTree>
    <p:extLst>
      <p:ext uri="{BB962C8B-B14F-4D97-AF65-F5344CB8AC3E}">
        <p14:creationId xmlns:p14="http://schemas.microsoft.com/office/powerpoint/2010/main" val="3660031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46DB6D-1C77-9472-D604-267EDB791223}"/>
              </a:ext>
            </a:extLst>
          </p:cNvPr>
          <p:cNvPicPr>
            <a:picLocks noChangeAspect="1"/>
          </p:cNvPicPr>
          <p:nvPr/>
        </p:nvPicPr>
        <p:blipFill>
          <a:blip r:embed="rId2"/>
          <a:stretch>
            <a:fillRect/>
          </a:stretch>
        </p:blipFill>
        <p:spPr>
          <a:xfrm>
            <a:off x="785316" y="0"/>
            <a:ext cx="7116168" cy="5229955"/>
          </a:xfrm>
          <a:prstGeom prst="rect">
            <a:avLst/>
          </a:prstGeom>
        </p:spPr>
      </p:pic>
      <p:sp>
        <p:nvSpPr>
          <p:cNvPr id="4" name="TextBox 3">
            <a:extLst>
              <a:ext uri="{FF2B5EF4-FFF2-40B4-BE49-F238E27FC236}">
                <a16:creationId xmlns:a16="http://schemas.microsoft.com/office/drawing/2014/main" id="{21D9087E-B24E-05EA-D7EE-2E8B46469A60}"/>
              </a:ext>
            </a:extLst>
          </p:cNvPr>
          <p:cNvSpPr txBox="1"/>
          <p:nvPr/>
        </p:nvSpPr>
        <p:spPr>
          <a:xfrm>
            <a:off x="0" y="5229955"/>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Jefferson (anti-federalist) comes into power and builds defensive gunboats to protect the coast. This is to try and convince the British and French that they don’t want to fight and only want free trade</a:t>
            </a:r>
          </a:p>
          <a:p>
            <a:pPr marL="1200150" lvl="2" indent="-285750">
              <a:buFont typeface="Arial" panose="020B0604020202020204" pitchFamily="34" charset="0"/>
              <a:buChar char="•"/>
            </a:pPr>
            <a:r>
              <a:rPr lang="en-US" dirty="0"/>
              <a:t>This doesn’t work, so Jefferson passes the embargo act, saying that if we can’t trade with everyone, we’ll trade with no one.</a:t>
            </a:r>
          </a:p>
          <a:p>
            <a:pPr marL="1657350" lvl="3" indent="-285750">
              <a:buFont typeface="Arial" panose="020B0604020202020204" pitchFamily="34" charset="0"/>
              <a:buChar char="•"/>
            </a:pPr>
            <a:r>
              <a:rPr lang="en-US" dirty="0"/>
              <a:t>Doesn’t work that well; results in the crippling of the Northern economy</a:t>
            </a:r>
          </a:p>
        </p:txBody>
      </p:sp>
      <p:pic>
        <p:nvPicPr>
          <p:cNvPr id="6" name="Picture 5">
            <a:extLst>
              <a:ext uri="{FF2B5EF4-FFF2-40B4-BE49-F238E27FC236}">
                <a16:creationId xmlns:a16="http://schemas.microsoft.com/office/drawing/2014/main" id="{97C2A98E-AC58-2B32-BC52-D4552EFF7C99}"/>
              </a:ext>
            </a:extLst>
          </p:cNvPr>
          <p:cNvPicPr>
            <a:picLocks noChangeAspect="1"/>
          </p:cNvPicPr>
          <p:nvPr/>
        </p:nvPicPr>
        <p:blipFill>
          <a:blip r:embed="rId3"/>
          <a:stretch>
            <a:fillRect/>
          </a:stretch>
        </p:blipFill>
        <p:spPr>
          <a:xfrm>
            <a:off x="4915107" y="6930179"/>
            <a:ext cx="3570729" cy="2818996"/>
          </a:xfrm>
          <a:prstGeom prst="rect">
            <a:avLst/>
          </a:prstGeom>
        </p:spPr>
      </p:pic>
      <p:pic>
        <p:nvPicPr>
          <p:cNvPr id="8" name="Picture 7">
            <a:extLst>
              <a:ext uri="{FF2B5EF4-FFF2-40B4-BE49-F238E27FC236}">
                <a16:creationId xmlns:a16="http://schemas.microsoft.com/office/drawing/2014/main" id="{049B605B-A7C4-C551-3255-3ABF6B9643F1}"/>
              </a:ext>
            </a:extLst>
          </p:cNvPr>
          <p:cNvPicPr>
            <a:picLocks noChangeAspect="1"/>
          </p:cNvPicPr>
          <p:nvPr/>
        </p:nvPicPr>
        <p:blipFill>
          <a:blip r:embed="rId4"/>
          <a:stretch>
            <a:fillRect/>
          </a:stretch>
        </p:blipFill>
        <p:spPr>
          <a:xfrm>
            <a:off x="1536700" y="9781775"/>
            <a:ext cx="5613400" cy="2303735"/>
          </a:xfrm>
          <a:prstGeom prst="rect">
            <a:avLst/>
          </a:prstGeom>
        </p:spPr>
      </p:pic>
      <p:sp>
        <p:nvSpPr>
          <p:cNvPr id="9" name="TextBox 8">
            <a:extLst>
              <a:ext uri="{FF2B5EF4-FFF2-40B4-BE49-F238E27FC236}">
                <a16:creationId xmlns:a16="http://schemas.microsoft.com/office/drawing/2014/main" id="{57B63E1B-82B2-EF2B-219E-7279FAA9F02F}"/>
              </a:ext>
            </a:extLst>
          </p:cNvPr>
          <p:cNvSpPr txBox="1"/>
          <p:nvPr/>
        </p:nvSpPr>
        <p:spPr>
          <a:xfrm>
            <a:off x="0" y="7261280"/>
            <a:ext cx="491510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Barbary wars</a:t>
            </a:r>
          </a:p>
          <a:p>
            <a:pPr marL="742950" lvl="1" indent="-285750">
              <a:buFont typeface="Arial" panose="020B0604020202020204" pitchFamily="34" charset="0"/>
              <a:buChar char="•"/>
            </a:pPr>
            <a:r>
              <a:rPr lang="en-US" dirty="0"/>
              <a:t>Against Morrocco, Algeris, Tunis and Tripoli</a:t>
            </a:r>
          </a:p>
          <a:p>
            <a:pPr marL="742950" lvl="1" indent="-285750">
              <a:buFont typeface="Arial" panose="020B0604020202020204" pitchFamily="34" charset="0"/>
              <a:buChar char="•"/>
            </a:pPr>
            <a:r>
              <a:rPr lang="en-US" dirty="0"/>
              <a:t>All theses states have pirate navies, which raid foreign ships and sell sailors as slaves</a:t>
            </a:r>
          </a:p>
          <a:p>
            <a:pPr marL="742950" lvl="1" indent="-285750">
              <a:buFont typeface="Arial" panose="020B0604020202020204" pitchFamily="34" charset="0"/>
              <a:buChar char="•"/>
            </a:pPr>
            <a:r>
              <a:rPr lang="en-US" dirty="0"/>
              <a:t>They ask for Bribes to not raid ships, which most European powers pay</a:t>
            </a:r>
          </a:p>
        </p:txBody>
      </p:sp>
    </p:spTree>
    <p:extLst>
      <p:ext uri="{BB962C8B-B14F-4D97-AF65-F5344CB8AC3E}">
        <p14:creationId xmlns:p14="http://schemas.microsoft.com/office/powerpoint/2010/main" val="2163901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42C813-7B66-7944-02F4-0321EFD0DDB0}"/>
              </a:ext>
            </a:extLst>
          </p:cNvPr>
          <p:cNvSpPr txBox="1"/>
          <p:nvPr/>
        </p:nvSpPr>
        <p:spPr>
          <a:xfrm>
            <a:off x="1" y="0"/>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First Barbary War (1801-1805)</a:t>
            </a:r>
          </a:p>
          <a:p>
            <a:pPr marL="1200150" lvl="2" indent="-285750">
              <a:buFont typeface="Arial" panose="020B0604020202020204" pitchFamily="34" charset="0"/>
              <a:buChar char="•"/>
            </a:pPr>
            <a:r>
              <a:rPr lang="en-US" dirty="0"/>
              <a:t>As a result of America not renewing its Tribute, Tripoli declares war on the USA</a:t>
            </a:r>
          </a:p>
          <a:p>
            <a:pPr marL="1200150" lvl="2" indent="-285750">
              <a:buFont typeface="Arial" panose="020B0604020202020204" pitchFamily="34" charset="0"/>
              <a:buChar char="•"/>
            </a:pPr>
            <a:r>
              <a:rPr lang="en-US" dirty="0"/>
              <a:t>Jefferson sends a group of ships with one of the Frigates to take them down (led by Captain William Bainbridge)</a:t>
            </a:r>
          </a:p>
          <a:p>
            <a:pPr marL="1657350" lvl="3" indent="-285750">
              <a:buFont typeface="Arial" panose="020B0604020202020204" pitchFamily="34" charset="0"/>
              <a:buChar char="•"/>
            </a:pPr>
            <a:r>
              <a:rPr lang="en-US" dirty="0"/>
              <a:t>Due to bad maps, the USS Philadelphia (frigate) runs aground. The 300+ sailors and ship are captured by Tripoli</a:t>
            </a:r>
          </a:p>
        </p:txBody>
      </p:sp>
      <p:pic>
        <p:nvPicPr>
          <p:cNvPr id="4" name="Picture 3">
            <a:extLst>
              <a:ext uri="{FF2B5EF4-FFF2-40B4-BE49-F238E27FC236}">
                <a16:creationId xmlns:a16="http://schemas.microsoft.com/office/drawing/2014/main" id="{D75EB3CC-B8F3-C255-5000-853AF2D1B0F7}"/>
              </a:ext>
            </a:extLst>
          </p:cNvPr>
          <p:cNvPicPr>
            <a:picLocks noChangeAspect="1"/>
          </p:cNvPicPr>
          <p:nvPr/>
        </p:nvPicPr>
        <p:blipFill>
          <a:blip r:embed="rId2"/>
          <a:stretch>
            <a:fillRect/>
          </a:stretch>
        </p:blipFill>
        <p:spPr>
          <a:xfrm>
            <a:off x="0" y="2016312"/>
            <a:ext cx="8686800" cy="3926042"/>
          </a:xfrm>
          <a:prstGeom prst="rect">
            <a:avLst/>
          </a:prstGeom>
        </p:spPr>
      </p:pic>
      <p:sp>
        <p:nvSpPr>
          <p:cNvPr id="5" name="TextBox 4">
            <a:extLst>
              <a:ext uri="{FF2B5EF4-FFF2-40B4-BE49-F238E27FC236}">
                <a16:creationId xmlns:a16="http://schemas.microsoft.com/office/drawing/2014/main" id="{58E28DB6-15EE-AC03-598B-6574BF50EA51}"/>
              </a:ext>
            </a:extLst>
          </p:cNvPr>
          <p:cNvSpPr txBox="1"/>
          <p:nvPr/>
        </p:nvSpPr>
        <p:spPr>
          <a:xfrm>
            <a:off x="1" y="5960534"/>
            <a:ext cx="8686800" cy="2862322"/>
          </a:xfrm>
          <a:prstGeom prst="rect">
            <a:avLst/>
          </a:prstGeom>
          <a:noFill/>
        </p:spPr>
        <p:txBody>
          <a:bodyPr wrap="square" rtlCol="0">
            <a:spAutoFit/>
          </a:bodyPr>
          <a:lstStyle/>
          <a:p>
            <a:r>
              <a:rPr lang="en-US" dirty="0"/>
              <a:t>Stephen Decatur’s Plan to Burn the Philadelphia</a:t>
            </a:r>
          </a:p>
          <a:p>
            <a:pPr marL="285750" indent="-285750">
              <a:buFont typeface="Arial" panose="020B0604020202020204" pitchFamily="34" charset="0"/>
              <a:buChar char="•"/>
            </a:pPr>
            <a:r>
              <a:rPr lang="en-US" dirty="0"/>
              <a:t>To avoid the ship being used by Tripoli, Decatur plans to destroy the ship</a:t>
            </a:r>
          </a:p>
          <a:p>
            <a:pPr marL="742950" lvl="1" indent="-285750">
              <a:buFont typeface="Arial" panose="020B0604020202020204" pitchFamily="34" charset="0"/>
              <a:buChar char="•"/>
            </a:pPr>
            <a:r>
              <a:rPr lang="en-US" dirty="0"/>
              <a:t>The ship he took was called the Ketch Intrepid</a:t>
            </a:r>
          </a:p>
          <a:p>
            <a:pPr marL="285750" indent="-285750">
              <a:buFont typeface="Arial" panose="020B0604020202020204" pitchFamily="34" charset="0"/>
              <a:buChar char="•"/>
            </a:pPr>
            <a:r>
              <a:rPr lang="en-US" dirty="0"/>
              <a:t>On this voyage, he had someone who could speak Arabic and communicate with the enemy</a:t>
            </a:r>
          </a:p>
          <a:p>
            <a:pPr marL="742950" lvl="1" indent="-285750">
              <a:buFont typeface="Arial" panose="020B0604020202020204" pitchFamily="34" charset="0"/>
              <a:buChar char="•"/>
            </a:pPr>
            <a:r>
              <a:rPr lang="en-US" dirty="0"/>
              <a:t>At night, he fakes as if his boat has an anchor issue and gets his Arabic speaker to convince the Tripolitanians to allow them to dock on the ship.</a:t>
            </a:r>
          </a:p>
          <a:p>
            <a:pPr marL="1200150" lvl="2" indent="-285750">
              <a:buFont typeface="Arial" panose="020B0604020202020204" pitchFamily="34" charset="0"/>
              <a:buChar char="•"/>
            </a:pPr>
            <a:r>
              <a:rPr lang="en-US" dirty="0"/>
              <a:t>One the Tripolitanians realize the Americans have infiltrated their boat, it’s too late</a:t>
            </a:r>
          </a:p>
          <a:p>
            <a:pPr marL="1200150" lvl="2" indent="-285750">
              <a:buFont typeface="Arial" panose="020B0604020202020204" pitchFamily="34" charset="0"/>
              <a:buChar char="•"/>
            </a:pPr>
            <a:r>
              <a:rPr lang="en-US" dirty="0"/>
              <a:t>Decatur and his men take the ship and burn it</a:t>
            </a:r>
          </a:p>
        </p:txBody>
      </p:sp>
      <p:pic>
        <p:nvPicPr>
          <p:cNvPr id="7" name="Picture 6">
            <a:extLst>
              <a:ext uri="{FF2B5EF4-FFF2-40B4-BE49-F238E27FC236}">
                <a16:creationId xmlns:a16="http://schemas.microsoft.com/office/drawing/2014/main" id="{571C9DE5-90FD-70A9-D90A-50FE0728E80D}"/>
              </a:ext>
            </a:extLst>
          </p:cNvPr>
          <p:cNvPicPr>
            <a:picLocks noChangeAspect="1"/>
          </p:cNvPicPr>
          <p:nvPr/>
        </p:nvPicPr>
        <p:blipFill>
          <a:blip r:embed="rId3"/>
          <a:stretch>
            <a:fillRect/>
          </a:stretch>
        </p:blipFill>
        <p:spPr>
          <a:xfrm>
            <a:off x="2895601" y="8921644"/>
            <a:ext cx="5350933" cy="3134890"/>
          </a:xfrm>
          <a:prstGeom prst="rect">
            <a:avLst/>
          </a:prstGeom>
        </p:spPr>
      </p:pic>
      <p:pic>
        <p:nvPicPr>
          <p:cNvPr id="9" name="Picture 8">
            <a:extLst>
              <a:ext uri="{FF2B5EF4-FFF2-40B4-BE49-F238E27FC236}">
                <a16:creationId xmlns:a16="http://schemas.microsoft.com/office/drawing/2014/main" id="{EA0829C0-3A2E-9A21-8437-2186446DD704}"/>
              </a:ext>
            </a:extLst>
          </p:cNvPr>
          <p:cNvPicPr>
            <a:picLocks noChangeAspect="1"/>
          </p:cNvPicPr>
          <p:nvPr/>
        </p:nvPicPr>
        <p:blipFill>
          <a:blip r:embed="rId4"/>
          <a:stretch>
            <a:fillRect/>
          </a:stretch>
        </p:blipFill>
        <p:spPr>
          <a:xfrm>
            <a:off x="245739" y="8923867"/>
            <a:ext cx="2421601" cy="3132668"/>
          </a:xfrm>
          <a:prstGeom prst="rect">
            <a:avLst/>
          </a:prstGeom>
        </p:spPr>
      </p:pic>
    </p:spTree>
    <p:extLst>
      <p:ext uri="{BB962C8B-B14F-4D97-AF65-F5344CB8AC3E}">
        <p14:creationId xmlns:p14="http://schemas.microsoft.com/office/powerpoint/2010/main" val="4151552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54DA4E-35CD-BF5B-C7B3-9A343619CC2F}"/>
              </a:ext>
            </a:extLst>
          </p:cNvPr>
          <p:cNvSpPr txBox="1"/>
          <p:nvPr/>
        </p:nvSpPr>
        <p:spPr>
          <a:xfrm>
            <a:off x="0" y="0"/>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Plan to win the war – William Eaton (US console to Tunis)</a:t>
            </a:r>
          </a:p>
          <a:p>
            <a:pPr marL="742950" lvl="1" indent="-285750">
              <a:buFont typeface="Arial" panose="020B0604020202020204" pitchFamily="34" charset="0"/>
              <a:buChar char="•"/>
            </a:pPr>
            <a:r>
              <a:rPr lang="en-US" dirty="0"/>
              <a:t>Has a plan to replace the leader of Tunis with his brother (Hamet), who will then concede to American demands</a:t>
            </a:r>
          </a:p>
          <a:p>
            <a:pPr marL="742950" lvl="1" indent="-285750">
              <a:buFont typeface="Arial" panose="020B0604020202020204" pitchFamily="34" charset="0"/>
              <a:buChar char="•"/>
            </a:pPr>
            <a:r>
              <a:rPr lang="en-US" dirty="0"/>
              <a:t>Gets a group together of a few Marines and some Arabic mercenaries</a:t>
            </a:r>
          </a:p>
          <a:p>
            <a:pPr marL="1200150" lvl="2" indent="-285750">
              <a:buFont typeface="Arial" panose="020B0604020202020204" pitchFamily="34" charset="0"/>
              <a:buChar char="•"/>
            </a:pPr>
            <a:r>
              <a:rPr lang="en-US" dirty="0"/>
              <a:t>Marines at this time boarded ships, defended ships and acted as the military police for the Navy</a:t>
            </a:r>
          </a:p>
          <a:p>
            <a:pPr marL="742950" lvl="1" indent="-285750">
              <a:buFont typeface="Arial" panose="020B0604020202020204" pitchFamily="34" charset="0"/>
              <a:buChar char="•"/>
            </a:pPr>
            <a:r>
              <a:rPr lang="en-US" dirty="0"/>
              <a:t>This group marches from Alexandria to Derna and takes the city.</a:t>
            </a:r>
          </a:p>
          <a:p>
            <a:pPr marL="1200150" lvl="2" indent="-285750">
              <a:buFont typeface="Arial" panose="020B0604020202020204" pitchFamily="34" charset="0"/>
              <a:buChar char="•"/>
            </a:pPr>
            <a:r>
              <a:rPr lang="en-US" dirty="0"/>
              <a:t>The leader of Tripoli sends 3000 men to take back the city and the group must retreat, leaving the brother behind.</a:t>
            </a:r>
          </a:p>
          <a:p>
            <a:pPr marL="742950" lvl="1" indent="-285750">
              <a:buFont typeface="Arial" panose="020B0604020202020204" pitchFamily="34" charset="0"/>
              <a:buChar char="•"/>
            </a:pPr>
            <a:r>
              <a:rPr lang="en-US" dirty="0"/>
              <a:t>There is a treaty signed ending the war</a:t>
            </a:r>
          </a:p>
          <a:p>
            <a:pPr marL="1200150" lvl="2" indent="-285750">
              <a:buFont typeface="Arial" panose="020B0604020202020204" pitchFamily="34" charset="0"/>
              <a:buChar char="•"/>
            </a:pPr>
            <a:r>
              <a:rPr lang="en-US" dirty="0"/>
              <a:t>Americans evacuate Derna, Americans don’t have to pay tribute anymore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lvl="1"/>
            <a:endParaRPr lang="en-US" dirty="0"/>
          </a:p>
          <a:p>
            <a:pPr marL="285750" indent="-285750">
              <a:buFont typeface="Arial" panose="020B0604020202020204" pitchFamily="34" charset="0"/>
              <a:buChar char="•"/>
            </a:pPr>
            <a:r>
              <a:rPr lang="en-US" dirty="0"/>
              <a:t>Some main takeaways from this section:</a:t>
            </a:r>
          </a:p>
          <a:p>
            <a:pPr marL="742950" lvl="1" indent="-285750">
              <a:buFont typeface="Arial" panose="020B0604020202020204" pitchFamily="34" charset="0"/>
              <a:buChar char="•"/>
            </a:pPr>
            <a:r>
              <a:rPr lang="en-US" dirty="0"/>
              <a:t>The US will defend the freedom of the seas and its commercial ships</a:t>
            </a:r>
          </a:p>
          <a:p>
            <a:pPr marL="1200150" lvl="2" indent="-285750">
              <a:buFont typeface="Arial" panose="020B0604020202020204" pitchFamily="34" charset="0"/>
              <a:buChar char="•"/>
            </a:pPr>
            <a:r>
              <a:rPr lang="en-US" dirty="0"/>
              <a:t>They will use whatever meager force they have to do so</a:t>
            </a:r>
          </a:p>
        </p:txBody>
      </p:sp>
      <p:pic>
        <p:nvPicPr>
          <p:cNvPr id="6" name="Picture 5">
            <a:extLst>
              <a:ext uri="{FF2B5EF4-FFF2-40B4-BE49-F238E27FC236}">
                <a16:creationId xmlns:a16="http://schemas.microsoft.com/office/drawing/2014/main" id="{893D772B-A247-2638-6F83-4720A215D518}"/>
              </a:ext>
            </a:extLst>
          </p:cNvPr>
          <p:cNvPicPr>
            <a:picLocks noChangeAspect="1"/>
          </p:cNvPicPr>
          <p:nvPr/>
        </p:nvPicPr>
        <p:blipFill>
          <a:blip r:embed="rId2"/>
          <a:stretch>
            <a:fillRect/>
          </a:stretch>
        </p:blipFill>
        <p:spPr>
          <a:xfrm>
            <a:off x="1202267" y="3202617"/>
            <a:ext cx="6146800" cy="3744012"/>
          </a:xfrm>
          <a:prstGeom prst="rect">
            <a:avLst/>
          </a:prstGeom>
        </p:spPr>
      </p:pic>
      <p:pic>
        <p:nvPicPr>
          <p:cNvPr id="8" name="Picture 7">
            <a:extLst>
              <a:ext uri="{FF2B5EF4-FFF2-40B4-BE49-F238E27FC236}">
                <a16:creationId xmlns:a16="http://schemas.microsoft.com/office/drawing/2014/main" id="{34525A70-3187-72DB-BB7E-12232A14F616}"/>
              </a:ext>
            </a:extLst>
          </p:cNvPr>
          <p:cNvPicPr>
            <a:picLocks noChangeAspect="1"/>
          </p:cNvPicPr>
          <p:nvPr/>
        </p:nvPicPr>
        <p:blipFill>
          <a:blip r:embed="rId3"/>
          <a:stretch>
            <a:fillRect/>
          </a:stretch>
        </p:blipFill>
        <p:spPr>
          <a:xfrm>
            <a:off x="0" y="7746897"/>
            <a:ext cx="8686800" cy="4250471"/>
          </a:xfrm>
          <a:prstGeom prst="rect">
            <a:avLst/>
          </a:prstGeom>
        </p:spPr>
      </p:pic>
    </p:spTree>
    <p:extLst>
      <p:ext uri="{BB962C8B-B14F-4D97-AF65-F5344CB8AC3E}">
        <p14:creationId xmlns:p14="http://schemas.microsoft.com/office/powerpoint/2010/main" val="2683790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D0A18-7512-5F49-ED5B-5EA23AEC9D54}"/>
              </a:ext>
            </a:extLst>
          </p:cNvPr>
          <p:cNvSpPr txBox="1"/>
          <p:nvPr/>
        </p:nvSpPr>
        <p:spPr>
          <a:xfrm>
            <a:off x="0" y="175364"/>
            <a:ext cx="8686799" cy="830997"/>
          </a:xfrm>
          <a:prstGeom prst="rect">
            <a:avLst/>
          </a:prstGeom>
          <a:noFill/>
        </p:spPr>
        <p:txBody>
          <a:bodyPr wrap="square" rtlCol="0">
            <a:spAutoFit/>
          </a:bodyPr>
          <a:lstStyle/>
          <a:p>
            <a:pPr algn="ctr"/>
            <a:r>
              <a:rPr lang="en-US" sz="4800" dirty="0"/>
              <a:t>The War of 1812</a:t>
            </a:r>
          </a:p>
        </p:txBody>
      </p:sp>
      <p:sp>
        <p:nvSpPr>
          <p:cNvPr id="3" name="TextBox 2">
            <a:extLst>
              <a:ext uri="{FF2B5EF4-FFF2-40B4-BE49-F238E27FC236}">
                <a16:creationId xmlns:a16="http://schemas.microsoft.com/office/drawing/2014/main" id="{83E000D4-6556-A4BC-DCF0-BA44C4A48FE3}"/>
              </a:ext>
            </a:extLst>
          </p:cNvPr>
          <p:cNvSpPr txBox="1"/>
          <p:nvPr/>
        </p:nvSpPr>
        <p:spPr>
          <a:xfrm>
            <a:off x="0" y="863599"/>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What grievances did America have against Britain so that they would want to go to war with them? </a:t>
            </a:r>
          </a:p>
          <a:p>
            <a:pPr marL="742950" lvl="1" indent="-285750">
              <a:buFont typeface="Arial" panose="020B0604020202020204" pitchFamily="34" charset="0"/>
              <a:buChar char="•"/>
            </a:pPr>
            <a:r>
              <a:rPr lang="en-US" dirty="0"/>
              <a:t>British had interfered with American shipping going to France throughout the French Revolution</a:t>
            </a:r>
          </a:p>
          <a:p>
            <a:pPr marL="742950" lvl="1" indent="-285750">
              <a:buFont typeface="Arial" panose="020B0604020202020204" pitchFamily="34" charset="0"/>
              <a:buChar char="•"/>
            </a:pPr>
            <a:r>
              <a:rPr lang="en-US" dirty="0"/>
              <a:t>The British had impressed American soldiers if they thought they were born in the British Empire</a:t>
            </a:r>
          </a:p>
          <a:p>
            <a:pPr marL="1200150" lvl="2" indent="-285750">
              <a:buFont typeface="Arial" panose="020B0604020202020204" pitchFamily="34" charset="0"/>
              <a:buChar char="•"/>
            </a:pPr>
            <a:r>
              <a:rPr lang="en-US" dirty="0"/>
              <a:t>At this time, the British believed that you couldn’t change citizenships after birth, so they used this to justify impressing soldiers</a:t>
            </a:r>
          </a:p>
          <a:p>
            <a:pPr marL="1657350" lvl="3" indent="-285750">
              <a:buFont typeface="Arial" panose="020B0604020202020204" pitchFamily="34" charset="0"/>
              <a:buChar char="•"/>
            </a:pPr>
            <a:r>
              <a:rPr lang="en-US" dirty="0"/>
              <a:t>Roughly 42% of the navy was foreign-born, so the British had a lot of people they could justify impressing</a:t>
            </a:r>
          </a:p>
          <a:p>
            <a:pPr marL="1657350" lvl="3" indent="-285750">
              <a:buFont typeface="Arial" panose="020B0604020202020204" pitchFamily="34" charset="0"/>
              <a:buChar char="•"/>
            </a:pPr>
            <a:r>
              <a:rPr lang="en-US" dirty="0"/>
              <a:t>The US wants to make the British change their stance on this</a:t>
            </a:r>
          </a:p>
          <a:p>
            <a:pPr marL="742950" lvl="1" indent="-285750">
              <a:buFont typeface="Arial" panose="020B0604020202020204" pitchFamily="34" charset="0"/>
              <a:buChar char="•"/>
            </a:pPr>
            <a:r>
              <a:rPr lang="en-US" dirty="0"/>
              <a:t>The British formed alliances with natives, supplying them with weapons and posed a threat to Westward expansion</a:t>
            </a:r>
          </a:p>
          <a:p>
            <a:pPr marL="1200150" lvl="2" indent="-285750">
              <a:buFont typeface="Arial" panose="020B0604020202020204" pitchFamily="34" charset="0"/>
              <a:buChar char="•"/>
            </a:pPr>
            <a:r>
              <a:rPr lang="en-US" dirty="0"/>
              <a:t>At this point in time, a native leader named Tecumseh had created a pan-Indian confederacy aimed at stopping Westward expansion</a:t>
            </a:r>
          </a:p>
          <a:p>
            <a:pPr marL="285750" indent="-285750">
              <a:buFont typeface="Arial" panose="020B0604020202020204" pitchFamily="34" charset="0"/>
              <a:buChar char="•"/>
            </a:pPr>
            <a:r>
              <a:rPr lang="en-US" dirty="0"/>
              <a:t>US goes to war with the natives in 1811, and with the British in 1812</a:t>
            </a:r>
          </a:p>
        </p:txBody>
      </p:sp>
      <p:pic>
        <p:nvPicPr>
          <p:cNvPr id="5" name="Picture 4">
            <a:extLst>
              <a:ext uri="{FF2B5EF4-FFF2-40B4-BE49-F238E27FC236}">
                <a16:creationId xmlns:a16="http://schemas.microsoft.com/office/drawing/2014/main" id="{4C062D32-94A7-6EA2-6A81-42B07D5C9FE7}"/>
              </a:ext>
            </a:extLst>
          </p:cNvPr>
          <p:cNvPicPr>
            <a:picLocks noChangeAspect="1"/>
          </p:cNvPicPr>
          <p:nvPr/>
        </p:nvPicPr>
        <p:blipFill>
          <a:blip r:embed="rId2"/>
          <a:stretch>
            <a:fillRect/>
          </a:stretch>
        </p:blipFill>
        <p:spPr>
          <a:xfrm>
            <a:off x="223958" y="5491953"/>
            <a:ext cx="4585110" cy="3840774"/>
          </a:xfrm>
          <a:prstGeom prst="rect">
            <a:avLst/>
          </a:prstGeom>
        </p:spPr>
      </p:pic>
      <p:pic>
        <p:nvPicPr>
          <p:cNvPr id="7" name="Picture 6">
            <a:extLst>
              <a:ext uri="{FF2B5EF4-FFF2-40B4-BE49-F238E27FC236}">
                <a16:creationId xmlns:a16="http://schemas.microsoft.com/office/drawing/2014/main" id="{1CE87FCD-FEA7-C21A-3837-837629EAD393}"/>
              </a:ext>
            </a:extLst>
          </p:cNvPr>
          <p:cNvPicPr>
            <a:picLocks noChangeAspect="1"/>
          </p:cNvPicPr>
          <p:nvPr/>
        </p:nvPicPr>
        <p:blipFill>
          <a:blip r:embed="rId3"/>
          <a:stretch>
            <a:fillRect/>
          </a:stretch>
        </p:blipFill>
        <p:spPr>
          <a:xfrm>
            <a:off x="5388248" y="5520266"/>
            <a:ext cx="2880442" cy="3868022"/>
          </a:xfrm>
          <a:prstGeom prst="rect">
            <a:avLst/>
          </a:prstGeom>
        </p:spPr>
      </p:pic>
      <p:sp>
        <p:nvSpPr>
          <p:cNvPr id="8" name="TextBox 7">
            <a:extLst>
              <a:ext uri="{FF2B5EF4-FFF2-40B4-BE49-F238E27FC236}">
                <a16:creationId xmlns:a16="http://schemas.microsoft.com/office/drawing/2014/main" id="{BF402639-5544-BE9E-482F-30F1CBF71749}"/>
              </a:ext>
            </a:extLst>
          </p:cNvPr>
          <p:cNvSpPr txBox="1"/>
          <p:nvPr/>
        </p:nvSpPr>
        <p:spPr>
          <a:xfrm>
            <a:off x="0" y="965200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America saw this as an offensive war, which  would be hard to achieve because of Britain’s large navy</a:t>
            </a:r>
          </a:p>
          <a:p>
            <a:pPr marL="742950" lvl="1" indent="-285750">
              <a:buFont typeface="Arial" panose="020B0604020202020204" pitchFamily="34" charset="0"/>
              <a:buChar char="•"/>
            </a:pPr>
            <a:r>
              <a:rPr lang="en-US" dirty="0"/>
              <a:t>So, their plan was to hit Britain where they were vulnerable (Canada) by using the blueprint</a:t>
            </a:r>
          </a:p>
          <a:p>
            <a:pPr marL="1200150" lvl="2" indent="-285750">
              <a:buFont typeface="Arial" panose="020B0604020202020204" pitchFamily="34" charset="0"/>
              <a:buChar char="•"/>
            </a:pPr>
            <a:r>
              <a:rPr lang="en-US" dirty="0"/>
              <a:t>But this time, they would attack into upper Canada through Detroit</a:t>
            </a:r>
          </a:p>
        </p:txBody>
      </p:sp>
    </p:spTree>
    <p:extLst>
      <p:ext uri="{BB962C8B-B14F-4D97-AF65-F5344CB8AC3E}">
        <p14:creationId xmlns:p14="http://schemas.microsoft.com/office/powerpoint/2010/main" val="2529913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F108A-753B-F0D5-11B8-54301772CCD6}"/>
              </a:ext>
            </a:extLst>
          </p:cNvPr>
          <p:cNvSpPr txBox="1"/>
          <p:nvPr/>
        </p:nvSpPr>
        <p:spPr>
          <a:xfrm>
            <a:off x="0" y="-1"/>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One of the major issues that the Americans had at the start of the war was the lack of officers </a:t>
            </a:r>
          </a:p>
          <a:p>
            <a:pPr marL="742950" lvl="1" indent="-285750">
              <a:buFont typeface="Arial" panose="020B0604020202020204" pitchFamily="34" charset="0"/>
              <a:buChar char="•"/>
            </a:pPr>
            <a:r>
              <a:rPr lang="en-US" dirty="0"/>
              <a:t>At this time, Westpoint had only produced a few graduates, and the revolution officers were too old</a:t>
            </a:r>
          </a:p>
          <a:p>
            <a:pPr marL="742950" lvl="1" indent="-285750">
              <a:buFont typeface="Arial" panose="020B0604020202020204" pitchFamily="34" charset="0"/>
              <a:buChar char="•"/>
            </a:pPr>
            <a:r>
              <a:rPr lang="en-US" dirty="0"/>
              <a:t>So, Madison asked the population for applications to be officers</a:t>
            </a:r>
          </a:p>
          <a:p>
            <a:pPr marL="1200150" lvl="2" indent="-285750">
              <a:buFont typeface="Arial" panose="020B0604020202020204" pitchFamily="34" charset="0"/>
              <a:buChar char="•"/>
            </a:pPr>
            <a:r>
              <a:rPr lang="en-US" dirty="0"/>
              <a:t>Not many good officers would come from this</a:t>
            </a:r>
          </a:p>
          <a:p>
            <a:pPr marL="1200150" lvl="2" indent="-285750">
              <a:buFont typeface="Arial" panose="020B0604020202020204" pitchFamily="34" charset="0"/>
              <a:buChar char="•"/>
            </a:pPr>
            <a:r>
              <a:rPr lang="en-US" dirty="0"/>
              <a:t>Eventually 850 officers were accepted</a:t>
            </a:r>
          </a:p>
          <a:p>
            <a:pPr marL="1657350" lvl="3" indent="-285750">
              <a:buFont typeface="Arial" panose="020B0604020202020204" pitchFamily="34" charset="0"/>
              <a:buChar char="•"/>
            </a:pPr>
            <a:r>
              <a:rPr lang="en-US" dirty="0"/>
              <a:t>However, most of these officers would never learn how to drill men, write orders correctly, they would all use different drill manuals, and were generally incompetent.</a:t>
            </a:r>
          </a:p>
        </p:txBody>
      </p:sp>
      <p:pic>
        <p:nvPicPr>
          <p:cNvPr id="3" name="Picture 2">
            <a:extLst>
              <a:ext uri="{FF2B5EF4-FFF2-40B4-BE49-F238E27FC236}">
                <a16:creationId xmlns:a16="http://schemas.microsoft.com/office/drawing/2014/main" id="{4A3869AF-4285-C5FC-6A6E-388E525F3B39}"/>
              </a:ext>
            </a:extLst>
          </p:cNvPr>
          <p:cNvPicPr>
            <a:picLocks noChangeAspect="1"/>
          </p:cNvPicPr>
          <p:nvPr/>
        </p:nvPicPr>
        <p:blipFill>
          <a:blip r:embed="rId2"/>
          <a:stretch>
            <a:fillRect/>
          </a:stretch>
        </p:blipFill>
        <p:spPr>
          <a:xfrm>
            <a:off x="0" y="2788697"/>
            <a:ext cx="8686800" cy="4751937"/>
          </a:xfrm>
          <a:prstGeom prst="rect">
            <a:avLst/>
          </a:prstGeom>
        </p:spPr>
      </p:pic>
      <p:sp>
        <p:nvSpPr>
          <p:cNvPr id="4" name="TextBox 3">
            <a:extLst>
              <a:ext uri="{FF2B5EF4-FFF2-40B4-BE49-F238E27FC236}">
                <a16:creationId xmlns:a16="http://schemas.microsoft.com/office/drawing/2014/main" id="{726375B8-A420-23B7-7893-BD227E2E362A}"/>
              </a:ext>
            </a:extLst>
          </p:cNvPr>
          <p:cNvSpPr txBox="1"/>
          <p:nvPr/>
        </p:nvSpPr>
        <p:spPr>
          <a:xfrm>
            <a:off x="0" y="753533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First offense into Canada</a:t>
            </a:r>
          </a:p>
          <a:p>
            <a:pPr marL="742950" lvl="1" indent="-285750">
              <a:buFont typeface="Arial" panose="020B0604020202020204" pitchFamily="34" charset="0"/>
              <a:buChar char="•"/>
            </a:pPr>
            <a:r>
              <a:rPr lang="en-US" dirty="0"/>
              <a:t>Lead by William Hull, a revolutionary war hero, and very old</a:t>
            </a:r>
          </a:p>
          <a:p>
            <a:pPr marL="742950" lvl="1" indent="-285750">
              <a:buFont typeface="Arial" panose="020B0604020202020204" pitchFamily="34" charset="0"/>
              <a:buChar char="•"/>
            </a:pPr>
            <a:r>
              <a:rPr lang="en-US" dirty="0"/>
              <a:t>On their way to Detroit, their baggage was captured by the natives and Hull had a series of strokes</a:t>
            </a:r>
          </a:p>
          <a:p>
            <a:pPr marL="742950" lvl="1" indent="-285750">
              <a:buFont typeface="Arial" panose="020B0604020202020204" pitchFamily="34" charset="0"/>
              <a:buChar char="•"/>
            </a:pPr>
            <a:r>
              <a:rPr lang="en-US" dirty="0"/>
              <a:t>Once he arrives in Detroit he decides to march into Canada</a:t>
            </a:r>
          </a:p>
          <a:p>
            <a:pPr marL="1200150" lvl="2" indent="-285750">
              <a:buFont typeface="Arial" panose="020B0604020202020204" pitchFamily="34" charset="0"/>
              <a:buChar char="•"/>
            </a:pPr>
            <a:r>
              <a:rPr lang="en-US" dirty="0"/>
              <a:t>However, shortly he hears of a force under Tecumseh coming, so he retreats to Detroit</a:t>
            </a:r>
          </a:p>
          <a:p>
            <a:pPr marL="1200150" lvl="2" indent="-285750">
              <a:buFont typeface="Arial" panose="020B0604020202020204" pitchFamily="34" charset="0"/>
              <a:buChar char="•"/>
            </a:pPr>
            <a:r>
              <a:rPr lang="en-US" dirty="0"/>
              <a:t>The British eventually make their way to Detroit and he surrenders without fighting</a:t>
            </a:r>
          </a:p>
          <a:p>
            <a:pPr marL="1200150" lvl="2" indent="-285750">
              <a:buFont typeface="Arial" panose="020B0604020202020204" pitchFamily="34" charset="0"/>
              <a:buChar char="•"/>
            </a:pPr>
            <a:r>
              <a:rPr lang="en-US" dirty="0"/>
              <a:t>Hull was court-martialed and sentenced to execution after the war (but Madison decides to spare him)</a:t>
            </a:r>
          </a:p>
          <a:p>
            <a:pPr marL="285750" indent="-285750">
              <a:buFont typeface="Arial" panose="020B0604020202020204" pitchFamily="34" charset="0"/>
              <a:buChar char="•"/>
            </a:pPr>
            <a:r>
              <a:rPr lang="en-US" dirty="0"/>
              <a:t>Many militia men who would go into Canada during this time would immediately leave once their enlistments expired</a:t>
            </a:r>
          </a:p>
        </p:txBody>
      </p:sp>
    </p:spTree>
    <p:extLst>
      <p:ext uri="{BB962C8B-B14F-4D97-AF65-F5344CB8AC3E}">
        <p14:creationId xmlns:p14="http://schemas.microsoft.com/office/powerpoint/2010/main" val="2161060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A01E3-4703-D273-25A3-8818BB85BCD6}"/>
              </a:ext>
            </a:extLst>
          </p:cNvPr>
          <p:cNvSpPr txBox="1"/>
          <p:nvPr/>
        </p:nvSpPr>
        <p:spPr>
          <a:xfrm>
            <a:off x="0" y="0"/>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The navy would fare much better throughout the early war</a:t>
            </a:r>
          </a:p>
          <a:p>
            <a:pPr marL="742950" lvl="1" indent="-285750">
              <a:buFont typeface="Arial" panose="020B0604020202020204" pitchFamily="34" charset="0"/>
              <a:buChar char="•"/>
            </a:pPr>
            <a:r>
              <a:rPr lang="en-US" dirty="0"/>
              <a:t>Those frigates that Madison built would destroy British ships of equal class</a:t>
            </a:r>
          </a:p>
          <a:p>
            <a:pPr marL="1200150" lvl="2" indent="-285750">
              <a:buFont typeface="Arial" panose="020B0604020202020204" pitchFamily="34" charset="0"/>
              <a:buChar char="•"/>
            </a:pPr>
            <a:r>
              <a:rPr lang="en-US" dirty="0"/>
              <a:t>However, they became useless once the British blocked them in port</a:t>
            </a:r>
          </a:p>
          <a:p>
            <a:pPr marL="285750" indent="-285750">
              <a:buFont typeface="Arial" panose="020B0604020202020204" pitchFamily="34" charset="0"/>
              <a:buChar char="•"/>
            </a:pPr>
            <a:r>
              <a:rPr lang="en-US" dirty="0"/>
              <a:t>More expeditions into Canada</a:t>
            </a:r>
          </a:p>
          <a:p>
            <a:pPr marL="742950" lvl="1" indent="-285750">
              <a:buFont typeface="Arial" panose="020B0604020202020204" pitchFamily="34" charset="0"/>
              <a:buChar char="•"/>
            </a:pPr>
            <a:r>
              <a:rPr lang="en-US" dirty="0"/>
              <a:t>At this point, the states were mad no progress was being made, so some started to erect their own forces to invade Canada and defeat Tecumseh</a:t>
            </a:r>
          </a:p>
          <a:p>
            <a:pPr marL="742950" lvl="1" indent="-285750">
              <a:buFont typeface="Arial" panose="020B0604020202020204" pitchFamily="34" charset="0"/>
              <a:buChar char="•"/>
            </a:pPr>
            <a:r>
              <a:rPr lang="en-US" dirty="0"/>
              <a:t>Kentucky built a volunteer army under William Henry Harrison</a:t>
            </a:r>
          </a:p>
          <a:p>
            <a:pPr marL="1200150" lvl="2" indent="-285750">
              <a:buFont typeface="Arial" panose="020B0604020202020204" pitchFamily="34" charset="0"/>
              <a:buChar char="•"/>
            </a:pPr>
            <a:r>
              <a:rPr lang="en-US" dirty="0"/>
              <a:t>Once he made his way to Detroit, he realized the British had locked down the river, not allowing him to cross</a:t>
            </a:r>
          </a:p>
          <a:p>
            <a:pPr marL="1200150" lvl="2" indent="-285750">
              <a:buFont typeface="Arial" panose="020B0604020202020204" pitchFamily="34" charset="0"/>
              <a:buChar char="•"/>
            </a:pPr>
            <a:r>
              <a:rPr lang="en-US" dirty="0"/>
              <a:t>To fix this issue, Oliver Perry is sent to take care of the British</a:t>
            </a:r>
          </a:p>
          <a:p>
            <a:pPr marL="1657350" lvl="3" indent="-285750">
              <a:buFont typeface="Arial" panose="020B0604020202020204" pitchFamily="34" charset="0"/>
              <a:buChar char="•"/>
            </a:pPr>
            <a:r>
              <a:rPr lang="en-US" dirty="0"/>
              <a:t>Since the Americans have no ships in Lake Erie, he must build his own ships</a:t>
            </a:r>
          </a:p>
          <a:p>
            <a:pPr marL="1657350" lvl="3" indent="-285750">
              <a:buFont typeface="Arial" panose="020B0604020202020204" pitchFamily="34" charset="0"/>
              <a:buChar char="•"/>
            </a:pPr>
            <a:r>
              <a:rPr lang="en-US" dirty="0"/>
              <a:t>Defeats the British in the Battle of Lake Erie and allows Harrison to move into Canada</a:t>
            </a:r>
          </a:p>
          <a:p>
            <a:pPr marL="2114550" lvl="4" indent="-285750">
              <a:buFont typeface="Arial" panose="020B0604020202020204" pitchFamily="34" charset="0"/>
              <a:buChar char="•"/>
            </a:pPr>
            <a:r>
              <a:rPr lang="en-US" dirty="0"/>
              <a:t>Harrison goes on to defeat the Indians and British at the Battle of the Thames and kills Tecumseh</a:t>
            </a:r>
          </a:p>
          <a:p>
            <a:pPr marL="2571750" lvl="5" indent="-285750">
              <a:buFont typeface="Arial" panose="020B0604020202020204" pitchFamily="34" charset="0"/>
              <a:buChar char="•"/>
            </a:pPr>
            <a:r>
              <a:rPr lang="en-US" dirty="0"/>
              <a:t>This kills Indian resistance in the West</a:t>
            </a:r>
          </a:p>
        </p:txBody>
      </p:sp>
      <p:pic>
        <p:nvPicPr>
          <p:cNvPr id="4" name="Picture 3">
            <a:extLst>
              <a:ext uri="{FF2B5EF4-FFF2-40B4-BE49-F238E27FC236}">
                <a16:creationId xmlns:a16="http://schemas.microsoft.com/office/drawing/2014/main" id="{51A94DE8-E286-6238-B11C-54DFB0D3F616}"/>
              </a:ext>
            </a:extLst>
          </p:cNvPr>
          <p:cNvPicPr>
            <a:picLocks noChangeAspect="1"/>
          </p:cNvPicPr>
          <p:nvPr/>
        </p:nvPicPr>
        <p:blipFill>
          <a:blip r:embed="rId2"/>
          <a:stretch>
            <a:fillRect/>
          </a:stretch>
        </p:blipFill>
        <p:spPr>
          <a:xfrm>
            <a:off x="409025" y="5063066"/>
            <a:ext cx="7685108" cy="5768483"/>
          </a:xfrm>
          <a:prstGeom prst="rect">
            <a:avLst/>
          </a:prstGeom>
        </p:spPr>
      </p:pic>
    </p:spTree>
    <p:extLst>
      <p:ext uri="{BB962C8B-B14F-4D97-AF65-F5344CB8AC3E}">
        <p14:creationId xmlns:p14="http://schemas.microsoft.com/office/powerpoint/2010/main" val="3124752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D6F3BB-F7BF-77C4-2636-2C61C37284C6}"/>
              </a:ext>
            </a:extLst>
          </p:cNvPr>
          <p:cNvSpPr txBox="1"/>
          <p:nvPr/>
        </p:nvSpPr>
        <p:spPr>
          <a:xfrm>
            <a:off x="0" y="0"/>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British offensives in 1814</a:t>
            </a:r>
          </a:p>
          <a:p>
            <a:pPr marL="742950" lvl="1" indent="-285750">
              <a:buFont typeface="Arial" panose="020B0604020202020204" pitchFamily="34" charset="0"/>
              <a:buChar char="•"/>
            </a:pPr>
            <a:r>
              <a:rPr lang="en-US" dirty="0"/>
              <a:t>After Napoleon was defeated (the first time), the British put a lot more resources into destroying the Americans (14,000 troops sent over)</a:t>
            </a:r>
          </a:p>
          <a:p>
            <a:pPr marL="742950" lvl="1" indent="-285750">
              <a:buFont typeface="Arial" panose="020B0604020202020204" pitchFamily="34" charset="0"/>
              <a:buChar char="•"/>
            </a:pPr>
            <a:r>
              <a:rPr lang="en-US" dirty="0"/>
              <a:t>They raided the Chesapeake Bay, destroying the capitol</a:t>
            </a:r>
          </a:p>
          <a:p>
            <a:pPr marL="742950" lvl="1" indent="-285750">
              <a:buFont typeface="Arial" panose="020B0604020202020204" pitchFamily="34" charset="0"/>
              <a:buChar char="•"/>
            </a:pPr>
            <a:r>
              <a:rPr lang="en-US" dirty="0"/>
              <a:t>They also sent forces to Canada and New Orleans</a:t>
            </a:r>
          </a:p>
          <a:p>
            <a:pPr marL="1200150" lvl="2" indent="-285750">
              <a:buFont typeface="Arial" panose="020B0604020202020204" pitchFamily="34" charset="0"/>
              <a:buChar char="•"/>
            </a:pPr>
            <a:r>
              <a:rPr lang="en-US" dirty="0"/>
              <a:t>They also made their way into New York from Canada, putting ships in Lake Champlain</a:t>
            </a:r>
          </a:p>
        </p:txBody>
      </p:sp>
      <p:pic>
        <p:nvPicPr>
          <p:cNvPr id="1026" name="Picture 2" descr="When the British Burned Washington, D.C. | HISTORY">
            <a:extLst>
              <a:ext uri="{FF2B5EF4-FFF2-40B4-BE49-F238E27FC236}">
                <a16:creationId xmlns:a16="http://schemas.microsoft.com/office/drawing/2014/main" id="{1F4F3A21-96E2-3F1C-6456-1594C5F5B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658" y="1993371"/>
            <a:ext cx="6534150" cy="3667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5B8FEF5-C6C1-8B3E-2ECA-AC50ECD9F5CD}"/>
              </a:ext>
            </a:extLst>
          </p:cNvPr>
          <p:cNvSpPr txBox="1"/>
          <p:nvPr/>
        </p:nvSpPr>
        <p:spPr>
          <a:xfrm>
            <a:off x="0" y="5841998"/>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USA sent Thomas Macdonough to defeat the British in lake Champlain</a:t>
            </a:r>
          </a:p>
          <a:p>
            <a:pPr marL="742950" lvl="1" indent="-285750">
              <a:buFont typeface="Arial" panose="020B0604020202020204" pitchFamily="34" charset="0"/>
              <a:buChar char="•"/>
            </a:pPr>
            <a:r>
              <a:rPr lang="en-US" dirty="0"/>
              <a:t>Like Perry, he must build his own fleet</a:t>
            </a:r>
          </a:p>
          <a:p>
            <a:pPr marL="742950" lvl="1" indent="-285750">
              <a:buFont typeface="Arial" panose="020B0604020202020204" pitchFamily="34" charset="0"/>
              <a:buChar char="•"/>
            </a:pPr>
            <a:r>
              <a:rPr lang="en-US" dirty="0"/>
              <a:t>He must produce a creative plan, because 90% of his men are in the army and don’t have experience on ships</a:t>
            </a:r>
          </a:p>
        </p:txBody>
      </p:sp>
      <p:pic>
        <p:nvPicPr>
          <p:cNvPr id="5" name="Picture 4">
            <a:extLst>
              <a:ext uri="{FF2B5EF4-FFF2-40B4-BE49-F238E27FC236}">
                <a16:creationId xmlns:a16="http://schemas.microsoft.com/office/drawing/2014/main" id="{DA0C8242-E534-FE54-4FB7-8CE614E5C2C1}"/>
              </a:ext>
            </a:extLst>
          </p:cNvPr>
          <p:cNvPicPr>
            <a:picLocks noChangeAspect="1"/>
          </p:cNvPicPr>
          <p:nvPr/>
        </p:nvPicPr>
        <p:blipFill>
          <a:blip r:embed="rId3"/>
          <a:stretch>
            <a:fillRect/>
          </a:stretch>
        </p:blipFill>
        <p:spPr>
          <a:xfrm>
            <a:off x="0" y="7300612"/>
            <a:ext cx="3581900" cy="4296375"/>
          </a:xfrm>
          <a:prstGeom prst="rect">
            <a:avLst/>
          </a:prstGeom>
        </p:spPr>
      </p:pic>
      <p:pic>
        <p:nvPicPr>
          <p:cNvPr id="7" name="Picture 6">
            <a:extLst>
              <a:ext uri="{FF2B5EF4-FFF2-40B4-BE49-F238E27FC236}">
                <a16:creationId xmlns:a16="http://schemas.microsoft.com/office/drawing/2014/main" id="{51CC9979-7D01-C902-7484-DEBED61F46E5}"/>
              </a:ext>
            </a:extLst>
          </p:cNvPr>
          <p:cNvPicPr>
            <a:picLocks noChangeAspect="1"/>
          </p:cNvPicPr>
          <p:nvPr/>
        </p:nvPicPr>
        <p:blipFill>
          <a:blip r:embed="rId4"/>
          <a:stretch>
            <a:fillRect/>
          </a:stretch>
        </p:blipFill>
        <p:spPr>
          <a:xfrm>
            <a:off x="3687323" y="7670799"/>
            <a:ext cx="4999477" cy="3776134"/>
          </a:xfrm>
          <a:prstGeom prst="rect">
            <a:avLst/>
          </a:prstGeom>
        </p:spPr>
      </p:pic>
    </p:spTree>
    <p:extLst>
      <p:ext uri="{BB962C8B-B14F-4D97-AF65-F5344CB8AC3E}">
        <p14:creationId xmlns:p14="http://schemas.microsoft.com/office/powerpoint/2010/main" val="150268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0A5578-37EA-14AE-6677-0AE65AE9518E}"/>
              </a:ext>
            </a:extLst>
          </p:cNvPr>
          <p:cNvSpPr txBox="1"/>
          <p:nvPr/>
        </p:nvSpPr>
        <p:spPr>
          <a:xfrm>
            <a:off x="263046" y="275573"/>
            <a:ext cx="7490565" cy="5078313"/>
          </a:xfrm>
          <a:prstGeom prst="rect">
            <a:avLst/>
          </a:prstGeom>
          <a:noFill/>
        </p:spPr>
        <p:txBody>
          <a:bodyPr wrap="square" rtlCol="0">
            <a:spAutoFit/>
          </a:bodyPr>
          <a:lstStyle/>
          <a:p>
            <a:r>
              <a:rPr lang="en-US" dirty="0"/>
              <a:t>Overarching Questions:</a:t>
            </a:r>
          </a:p>
          <a:p>
            <a:endParaRPr lang="en-US" dirty="0"/>
          </a:p>
          <a:p>
            <a:pPr marL="342900" indent="-342900">
              <a:buFont typeface="+mj-lt"/>
              <a:buAutoNum type="arabicPeriod"/>
            </a:pPr>
            <a:r>
              <a:rPr lang="en-US" dirty="0"/>
              <a:t>How have Americans applied the concepts of civilization and mortality to how they practice war? How have Americans justified guerilla war and hard war against civilians?</a:t>
            </a:r>
          </a:p>
          <a:p>
            <a:pPr marL="342900" indent="-342900">
              <a:buFont typeface="+mj-lt"/>
              <a:buAutoNum type="arabicPeriod"/>
            </a:pPr>
            <a:endParaRPr lang="en-US" dirty="0"/>
          </a:p>
          <a:p>
            <a:pPr marL="342900" indent="-342900">
              <a:buFont typeface="+mj-lt"/>
              <a:buAutoNum type="arabicPeriod"/>
            </a:pPr>
            <a:r>
              <a:rPr lang="en-US" dirty="0"/>
              <a:t>How have Americans conceived of the citizen-soldier vs. the professional soldier?</a:t>
            </a:r>
          </a:p>
          <a:p>
            <a:pPr marL="342900" indent="-342900">
              <a:buFont typeface="+mj-lt"/>
              <a:buAutoNum type="arabicPeriod"/>
            </a:pPr>
            <a:endParaRPr lang="en-US" dirty="0"/>
          </a:p>
          <a:p>
            <a:pPr marL="342900" indent="-342900">
              <a:buFont typeface="+mj-lt"/>
              <a:buAutoNum type="arabicPeriod"/>
            </a:pPr>
            <a:r>
              <a:rPr lang="en-US" dirty="0"/>
              <a:t>How have social and cultural forces shaped American military institutions and how Americans practice war? What role have wars played in transforming social life in the United States?</a:t>
            </a:r>
          </a:p>
          <a:p>
            <a:pPr marL="342900" indent="-342900">
              <a:buFont typeface="+mj-lt"/>
              <a:buAutoNum type="arabicPeriod"/>
            </a:pPr>
            <a:endParaRPr lang="en-US" dirty="0"/>
          </a:p>
          <a:p>
            <a:pPr marL="342900" indent="-342900">
              <a:buFont typeface="+mj-lt"/>
              <a:buAutoNum type="arabicPeriod"/>
            </a:pPr>
            <a:r>
              <a:rPr lang="en-US" dirty="0"/>
              <a:t>How have military theories, strategies, and tactics changed over time? What factors have contributed to the changes?</a:t>
            </a:r>
          </a:p>
          <a:p>
            <a:pPr marL="342900" indent="-342900">
              <a:buFont typeface="+mj-lt"/>
              <a:buAutoNum type="arabicPeriod"/>
            </a:pPr>
            <a:endParaRPr lang="en-US" dirty="0"/>
          </a:p>
          <a:p>
            <a:pPr marL="342900" indent="-342900">
              <a:buFont typeface="+mj-lt"/>
              <a:buAutoNum type="arabicPeriod"/>
            </a:pPr>
            <a:r>
              <a:rPr lang="en-US" dirty="0"/>
              <a:t>How did the enlisted soldier experience duty and combat? How did that experience change and remain the same across time?</a:t>
            </a:r>
          </a:p>
        </p:txBody>
      </p:sp>
    </p:spTree>
    <p:extLst>
      <p:ext uri="{BB962C8B-B14F-4D97-AF65-F5344CB8AC3E}">
        <p14:creationId xmlns:p14="http://schemas.microsoft.com/office/powerpoint/2010/main" val="3148482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148515-1443-2A7E-7281-D0D8093F30F1}"/>
              </a:ext>
            </a:extLst>
          </p:cNvPr>
          <p:cNvPicPr>
            <a:picLocks noChangeAspect="1"/>
          </p:cNvPicPr>
          <p:nvPr/>
        </p:nvPicPr>
        <p:blipFill>
          <a:blip r:embed="rId2"/>
          <a:stretch>
            <a:fillRect/>
          </a:stretch>
        </p:blipFill>
        <p:spPr>
          <a:xfrm>
            <a:off x="648052" y="5197101"/>
            <a:ext cx="5058481" cy="2676899"/>
          </a:xfrm>
          <a:prstGeom prst="rect">
            <a:avLst/>
          </a:prstGeom>
        </p:spPr>
      </p:pic>
      <p:pic>
        <p:nvPicPr>
          <p:cNvPr id="5" name="Picture 4">
            <a:extLst>
              <a:ext uri="{FF2B5EF4-FFF2-40B4-BE49-F238E27FC236}">
                <a16:creationId xmlns:a16="http://schemas.microsoft.com/office/drawing/2014/main" id="{BFF766A3-ED62-018C-E0FB-EBAF0C5D65D4}"/>
              </a:ext>
            </a:extLst>
          </p:cNvPr>
          <p:cNvPicPr>
            <a:picLocks noChangeAspect="1"/>
          </p:cNvPicPr>
          <p:nvPr/>
        </p:nvPicPr>
        <p:blipFill>
          <a:blip r:embed="rId3"/>
          <a:stretch>
            <a:fillRect/>
          </a:stretch>
        </p:blipFill>
        <p:spPr>
          <a:xfrm>
            <a:off x="6065979" y="4182534"/>
            <a:ext cx="2434554" cy="3657600"/>
          </a:xfrm>
          <a:prstGeom prst="rect">
            <a:avLst/>
          </a:prstGeom>
        </p:spPr>
      </p:pic>
      <p:pic>
        <p:nvPicPr>
          <p:cNvPr id="7" name="Picture 6">
            <a:extLst>
              <a:ext uri="{FF2B5EF4-FFF2-40B4-BE49-F238E27FC236}">
                <a16:creationId xmlns:a16="http://schemas.microsoft.com/office/drawing/2014/main" id="{86AFBB60-A2A9-8D3A-DEDD-76F7BD9E76F9}"/>
              </a:ext>
            </a:extLst>
          </p:cNvPr>
          <p:cNvPicPr>
            <a:picLocks noChangeAspect="1"/>
          </p:cNvPicPr>
          <p:nvPr/>
        </p:nvPicPr>
        <p:blipFill>
          <a:blip r:embed="rId4"/>
          <a:stretch>
            <a:fillRect/>
          </a:stretch>
        </p:blipFill>
        <p:spPr>
          <a:xfrm>
            <a:off x="3722681" y="0"/>
            <a:ext cx="4964119" cy="3979333"/>
          </a:xfrm>
          <a:prstGeom prst="rect">
            <a:avLst/>
          </a:prstGeom>
        </p:spPr>
      </p:pic>
      <p:sp>
        <p:nvSpPr>
          <p:cNvPr id="8" name="TextBox 7">
            <a:extLst>
              <a:ext uri="{FF2B5EF4-FFF2-40B4-BE49-F238E27FC236}">
                <a16:creationId xmlns:a16="http://schemas.microsoft.com/office/drawing/2014/main" id="{B0A974E0-4673-6337-169C-98F5C4D43CDC}"/>
              </a:ext>
            </a:extLst>
          </p:cNvPr>
          <p:cNvSpPr txBox="1"/>
          <p:nvPr/>
        </p:nvSpPr>
        <p:spPr>
          <a:xfrm>
            <a:off x="0" y="0"/>
            <a:ext cx="3708399" cy="5078313"/>
          </a:xfrm>
          <a:prstGeom prst="rect">
            <a:avLst/>
          </a:prstGeom>
          <a:noFill/>
        </p:spPr>
        <p:txBody>
          <a:bodyPr wrap="square" rtlCol="0">
            <a:spAutoFit/>
          </a:bodyPr>
          <a:lstStyle/>
          <a:p>
            <a:pPr marL="285750" indent="-285750">
              <a:buFont typeface="Arial" panose="020B0604020202020204" pitchFamily="34" charset="0"/>
              <a:buChar char="•"/>
            </a:pPr>
            <a:r>
              <a:rPr lang="en-US" dirty="0"/>
              <a:t>Macdonough’s Plan</a:t>
            </a:r>
          </a:p>
          <a:p>
            <a:pPr marL="742950" lvl="1" indent="-285750">
              <a:buFont typeface="Arial" panose="020B0604020202020204" pitchFamily="34" charset="0"/>
              <a:buChar char="•"/>
            </a:pPr>
            <a:r>
              <a:rPr lang="en-US" dirty="0"/>
              <a:t>Since his men didn’t know how to work on ships, he would anchor them in place</a:t>
            </a:r>
          </a:p>
          <a:p>
            <a:pPr marL="742950" lvl="1" indent="-285750">
              <a:buFont typeface="Arial" panose="020B0604020202020204" pitchFamily="34" charset="0"/>
              <a:buChar char="•"/>
            </a:pPr>
            <a:r>
              <a:rPr lang="en-US" dirty="0"/>
              <a:t>He intentionally chose a place to do this where there was no wind, so the British would lose maneuverability </a:t>
            </a:r>
          </a:p>
          <a:p>
            <a:pPr marL="742950" lvl="1" indent="-285750">
              <a:buFont typeface="Arial" panose="020B0604020202020204" pitchFamily="34" charset="0"/>
              <a:buChar char="•"/>
            </a:pPr>
            <a:r>
              <a:rPr lang="en-US" dirty="0"/>
              <a:t>His men would shoot once at the British.</a:t>
            </a:r>
          </a:p>
          <a:p>
            <a:pPr marL="1200150" lvl="2" indent="-285750">
              <a:buFont typeface="Arial" panose="020B0604020202020204" pitchFamily="34" charset="0"/>
              <a:buChar char="•"/>
            </a:pPr>
            <a:r>
              <a:rPr lang="en-US" dirty="0"/>
              <a:t>Once the British  fired, he would cut the kedge anchors, winding his ship, allowing the other side to fire at the British</a:t>
            </a:r>
          </a:p>
          <a:p>
            <a:pPr marL="742950" lvl="1" indent="-285750">
              <a:buFont typeface="Arial" panose="020B0604020202020204" pitchFamily="34" charset="0"/>
              <a:buChar char="•"/>
            </a:pPr>
            <a:r>
              <a:rPr lang="en-US" dirty="0"/>
              <a:t>This was a victory for the Americans, making the British retreat into Canada</a:t>
            </a:r>
          </a:p>
        </p:txBody>
      </p:sp>
      <p:pic>
        <p:nvPicPr>
          <p:cNvPr id="10" name="Picture 9">
            <a:extLst>
              <a:ext uri="{FF2B5EF4-FFF2-40B4-BE49-F238E27FC236}">
                <a16:creationId xmlns:a16="http://schemas.microsoft.com/office/drawing/2014/main" id="{DD490D9F-9276-17B6-74E2-235323F88215}"/>
              </a:ext>
            </a:extLst>
          </p:cNvPr>
          <p:cNvPicPr>
            <a:picLocks noChangeAspect="1"/>
          </p:cNvPicPr>
          <p:nvPr/>
        </p:nvPicPr>
        <p:blipFill>
          <a:blip r:embed="rId5"/>
          <a:stretch>
            <a:fillRect/>
          </a:stretch>
        </p:blipFill>
        <p:spPr>
          <a:xfrm>
            <a:off x="4428143" y="8331199"/>
            <a:ext cx="4258657" cy="3362710"/>
          </a:xfrm>
          <a:prstGeom prst="rect">
            <a:avLst/>
          </a:prstGeom>
        </p:spPr>
      </p:pic>
      <p:sp>
        <p:nvSpPr>
          <p:cNvPr id="11" name="TextBox 10">
            <a:extLst>
              <a:ext uri="{FF2B5EF4-FFF2-40B4-BE49-F238E27FC236}">
                <a16:creationId xmlns:a16="http://schemas.microsoft.com/office/drawing/2014/main" id="{33F24A12-F73D-A8CA-D29C-F39969EB326D}"/>
              </a:ext>
            </a:extLst>
          </p:cNvPr>
          <p:cNvSpPr txBox="1"/>
          <p:nvPr/>
        </p:nvSpPr>
        <p:spPr>
          <a:xfrm>
            <a:off x="0" y="8754533"/>
            <a:ext cx="44704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Winfield Scott and the regulars</a:t>
            </a:r>
          </a:p>
          <a:p>
            <a:pPr marL="742950" lvl="1" indent="-285750">
              <a:buFont typeface="Arial" panose="020B0604020202020204" pitchFamily="34" charset="0"/>
              <a:buChar char="•"/>
            </a:pPr>
            <a:r>
              <a:rPr lang="en-US" dirty="0"/>
              <a:t>Scott was able to get permission to train some soldiers in Buffalo using French manuals</a:t>
            </a:r>
          </a:p>
          <a:p>
            <a:pPr marL="742950" lvl="1" indent="-285750">
              <a:buFont typeface="Arial" panose="020B0604020202020204" pitchFamily="34" charset="0"/>
              <a:buChar char="•"/>
            </a:pPr>
            <a:r>
              <a:rPr lang="en-US" dirty="0"/>
              <a:t>At Chippewa and Lundy’s Lane, they were able to maneuver like European armies, shocking the British General</a:t>
            </a:r>
          </a:p>
        </p:txBody>
      </p:sp>
    </p:spTree>
    <p:extLst>
      <p:ext uri="{BB962C8B-B14F-4D97-AF65-F5344CB8AC3E}">
        <p14:creationId xmlns:p14="http://schemas.microsoft.com/office/powerpoint/2010/main" val="1617234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17D42-E284-CBDA-3C43-FAB525C1006A}"/>
              </a:ext>
            </a:extLst>
          </p:cNvPr>
          <p:cNvSpPr txBox="1"/>
          <p:nvPr/>
        </p:nvSpPr>
        <p:spPr>
          <a:xfrm>
            <a:off x="0" y="0"/>
            <a:ext cx="8686800" cy="9233297"/>
          </a:xfrm>
          <a:prstGeom prst="rect">
            <a:avLst/>
          </a:prstGeom>
          <a:noFill/>
        </p:spPr>
        <p:txBody>
          <a:bodyPr wrap="square" rtlCol="0">
            <a:spAutoFit/>
          </a:bodyPr>
          <a:lstStyle/>
          <a:p>
            <a:pPr marL="285750" indent="-285750">
              <a:buFont typeface="Arial" panose="020B0604020202020204" pitchFamily="34" charset="0"/>
              <a:buChar char="•"/>
            </a:pPr>
            <a:r>
              <a:rPr lang="en-US" dirty="0"/>
              <a:t>Andrew Jackson – American Warlord</a:t>
            </a:r>
          </a:p>
          <a:p>
            <a:pPr marL="742950" lvl="1" indent="-285750">
              <a:buFont typeface="Arial" panose="020B0604020202020204" pitchFamily="34" charset="0"/>
              <a:buChar char="•"/>
            </a:pPr>
            <a:r>
              <a:rPr lang="en-US" dirty="0"/>
              <a:t>Warlord – Someone who has troops with loyalty to him, who uses violence for personal agendas, and do not submit to the control of the state</a:t>
            </a:r>
          </a:p>
          <a:p>
            <a:pPr marL="742950" lvl="1" indent="-285750">
              <a:buFont typeface="Arial" panose="020B0604020202020204" pitchFamily="34" charset="0"/>
              <a:buChar char="•"/>
            </a:pPr>
            <a:r>
              <a:rPr lang="en-US" dirty="0"/>
              <a:t>Tennessee made their own army during the war and put Jackson in charge</a:t>
            </a:r>
          </a:p>
          <a:p>
            <a:pPr marL="1200150" lvl="2" indent="-285750">
              <a:buFont typeface="Arial" panose="020B0604020202020204" pitchFamily="34" charset="0"/>
              <a:buChar char="•"/>
            </a:pPr>
            <a:r>
              <a:rPr lang="en-US" dirty="0"/>
              <a:t>His goal was to destroy the Red Stick Creeks in Alabama, who get support from Britain and Spain</a:t>
            </a:r>
          </a:p>
          <a:p>
            <a:pPr marL="1200150" lvl="2" indent="-285750">
              <a:buFont typeface="Arial" panose="020B0604020202020204" pitchFamily="34" charset="0"/>
              <a:buChar char="•"/>
            </a:pPr>
            <a:r>
              <a:rPr lang="en-US" dirty="0"/>
              <a:t>While going to Alabama, he puts everyone on acorn rations, and declares he will kill anyone who refuses to eat them</a:t>
            </a:r>
          </a:p>
          <a:p>
            <a:pPr marL="1200150" lvl="2" indent="-285750">
              <a:buFont typeface="Arial" panose="020B0604020202020204" pitchFamily="34" charset="0"/>
              <a:buChar char="•"/>
            </a:pPr>
            <a:r>
              <a:rPr lang="en-US" dirty="0"/>
              <a:t>Fights the battle of horseshoe bend, where Jackson routes the natives</a:t>
            </a:r>
          </a:p>
          <a:p>
            <a:pPr marL="1657350" lvl="3" indent="-285750">
              <a:buFont typeface="Arial" panose="020B0604020202020204" pitchFamily="34" charset="0"/>
              <a:buChar char="•"/>
            </a:pPr>
            <a:r>
              <a:rPr lang="en-US" dirty="0"/>
              <a:t>After this battle, Jackson goes on a scorched earth campaign against the natives, taking 22 million acres of their land</a:t>
            </a:r>
          </a:p>
          <a:p>
            <a:pPr marL="1657350" lvl="3" indent="-285750">
              <a:buFont typeface="Arial" panose="020B0604020202020204" pitchFamily="34" charset="0"/>
              <a:buChar char="•"/>
            </a:pPr>
            <a:r>
              <a:rPr lang="en-US" dirty="0"/>
              <a:t>Breaks native resistance in the Southeast</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After seeing this, Madison sends Jackson to defend New Orleans from the British</a:t>
            </a:r>
          </a:p>
          <a:p>
            <a:pPr marL="1200150" lvl="2" indent="-285750">
              <a:buFont typeface="Arial" panose="020B0604020202020204" pitchFamily="34" charset="0"/>
              <a:buChar char="•"/>
            </a:pPr>
            <a:r>
              <a:rPr lang="en-US" dirty="0"/>
              <a:t>Jackson declares martial law in New Orleans</a:t>
            </a:r>
          </a:p>
          <a:p>
            <a:pPr marL="1200150" lvl="2" indent="-285750">
              <a:buFont typeface="Arial" panose="020B0604020202020204" pitchFamily="34" charset="0"/>
              <a:buChar char="•"/>
            </a:pPr>
            <a:r>
              <a:rPr lang="en-US" dirty="0"/>
              <a:t>The battle of New Orleans is fought, even though peace had already been negotiated (no one there had gotten the news)</a:t>
            </a:r>
          </a:p>
          <a:p>
            <a:pPr marL="1200150" lvl="2" indent="-285750">
              <a:buFont typeface="Arial" panose="020B0604020202020204" pitchFamily="34" charset="0"/>
              <a:buChar char="•"/>
            </a:pPr>
            <a:r>
              <a:rPr lang="en-US" dirty="0"/>
              <a:t>British commander was stupid and ordered frontal assaults</a:t>
            </a:r>
          </a:p>
          <a:p>
            <a:pPr marL="1200150" lvl="2" indent="-285750">
              <a:buFont typeface="Arial" panose="020B0604020202020204" pitchFamily="34" charset="0"/>
              <a:buChar char="•"/>
            </a:pPr>
            <a:r>
              <a:rPr lang="en-US" dirty="0"/>
              <a:t>Even after the battle, Jackson continues martial law</a:t>
            </a:r>
          </a:p>
          <a:p>
            <a:pPr marL="1657350" lvl="3" indent="-285750">
              <a:buFont typeface="Arial" panose="020B0604020202020204" pitchFamily="34" charset="0"/>
              <a:buChar char="•"/>
            </a:pPr>
            <a:r>
              <a:rPr lang="en-US" dirty="0"/>
              <a:t>Imprisons a judge tells Jackson to stop</a:t>
            </a:r>
          </a:p>
          <a:p>
            <a:pPr marL="1657350" lvl="3" indent="-285750">
              <a:buFont typeface="Arial" panose="020B0604020202020204" pitchFamily="34" charset="0"/>
              <a:buChar char="•"/>
            </a:pPr>
            <a:r>
              <a:rPr lang="en-US" dirty="0"/>
              <a:t>Kills a few men who try to leave because their enlistments expired</a:t>
            </a:r>
          </a:p>
        </p:txBody>
      </p:sp>
      <p:pic>
        <p:nvPicPr>
          <p:cNvPr id="4" name="Picture 3">
            <a:extLst>
              <a:ext uri="{FF2B5EF4-FFF2-40B4-BE49-F238E27FC236}">
                <a16:creationId xmlns:a16="http://schemas.microsoft.com/office/drawing/2014/main" id="{49A3F67A-4299-2DA1-43D5-D1C3637707BA}"/>
              </a:ext>
            </a:extLst>
          </p:cNvPr>
          <p:cNvPicPr>
            <a:picLocks noChangeAspect="1"/>
          </p:cNvPicPr>
          <p:nvPr/>
        </p:nvPicPr>
        <p:blipFill>
          <a:blip r:embed="rId2"/>
          <a:stretch>
            <a:fillRect/>
          </a:stretch>
        </p:blipFill>
        <p:spPr>
          <a:xfrm>
            <a:off x="4420335" y="3318933"/>
            <a:ext cx="3670066" cy="3318933"/>
          </a:xfrm>
          <a:prstGeom prst="rect">
            <a:avLst/>
          </a:prstGeom>
        </p:spPr>
      </p:pic>
      <p:pic>
        <p:nvPicPr>
          <p:cNvPr id="6" name="Picture 5">
            <a:extLst>
              <a:ext uri="{FF2B5EF4-FFF2-40B4-BE49-F238E27FC236}">
                <a16:creationId xmlns:a16="http://schemas.microsoft.com/office/drawing/2014/main" id="{02152528-347E-8B52-DF51-2E49F419DC0F}"/>
              </a:ext>
            </a:extLst>
          </p:cNvPr>
          <p:cNvPicPr>
            <a:picLocks noChangeAspect="1"/>
          </p:cNvPicPr>
          <p:nvPr/>
        </p:nvPicPr>
        <p:blipFill>
          <a:blip r:embed="rId3"/>
          <a:stretch>
            <a:fillRect/>
          </a:stretch>
        </p:blipFill>
        <p:spPr>
          <a:xfrm>
            <a:off x="1524000" y="3323244"/>
            <a:ext cx="2658533" cy="3281054"/>
          </a:xfrm>
          <a:prstGeom prst="rect">
            <a:avLst/>
          </a:prstGeom>
        </p:spPr>
      </p:pic>
      <p:pic>
        <p:nvPicPr>
          <p:cNvPr id="8" name="Picture 7">
            <a:extLst>
              <a:ext uri="{FF2B5EF4-FFF2-40B4-BE49-F238E27FC236}">
                <a16:creationId xmlns:a16="http://schemas.microsoft.com/office/drawing/2014/main" id="{E1893E8C-886D-3F59-BD1D-73FE3AF41144}"/>
              </a:ext>
            </a:extLst>
          </p:cNvPr>
          <p:cNvPicPr>
            <a:picLocks noChangeAspect="1"/>
          </p:cNvPicPr>
          <p:nvPr/>
        </p:nvPicPr>
        <p:blipFill>
          <a:blip r:embed="rId4"/>
          <a:stretch>
            <a:fillRect/>
          </a:stretch>
        </p:blipFill>
        <p:spPr>
          <a:xfrm>
            <a:off x="0" y="9417724"/>
            <a:ext cx="8686800" cy="2774276"/>
          </a:xfrm>
          <a:prstGeom prst="rect">
            <a:avLst/>
          </a:prstGeom>
        </p:spPr>
      </p:pic>
    </p:spTree>
    <p:extLst>
      <p:ext uri="{BB962C8B-B14F-4D97-AF65-F5344CB8AC3E}">
        <p14:creationId xmlns:p14="http://schemas.microsoft.com/office/powerpoint/2010/main" val="3743088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1800F7-14E9-9AA5-61EB-1FD9046B653A}"/>
              </a:ext>
            </a:extLst>
          </p:cNvPr>
          <p:cNvPicPr>
            <a:picLocks noChangeAspect="1"/>
          </p:cNvPicPr>
          <p:nvPr/>
        </p:nvPicPr>
        <p:blipFill>
          <a:blip r:embed="rId2"/>
          <a:stretch>
            <a:fillRect/>
          </a:stretch>
        </p:blipFill>
        <p:spPr>
          <a:xfrm>
            <a:off x="1450522" y="0"/>
            <a:ext cx="5949345" cy="4492541"/>
          </a:xfrm>
          <a:prstGeom prst="rect">
            <a:avLst/>
          </a:prstGeom>
        </p:spPr>
      </p:pic>
      <p:sp>
        <p:nvSpPr>
          <p:cNvPr id="7" name="TextBox 6">
            <a:extLst>
              <a:ext uri="{FF2B5EF4-FFF2-40B4-BE49-F238E27FC236}">
                <a16:creationId xmlns:a16="http://schemas.microsoft.com/office/drawing/2014/main" id="{099C8202-7296-2C59-4570-4E51FA65A591}"/>
              </a:ext>
            </a:extLst>
          </p:cNvPr>
          <p:cNvSpPr txBox="1"/>
          <p:nvPr/>
        </p:nvSpPr>
        <p:spPr>
          <a:xfrm>
            <a:off x="0" y="472440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Treaty of Ghent</a:t>
            </a:r>
          </a:p>
          <a:p>
            <a:pPr marL="742950" lvl="1" indent="-285750">
              <a:buFont typeface="Arial" panose="020B0604020202020204" pitchFamily="34" charset="0"/>
              <a:buChar char="•"/>
            </a:pPr>
            <a:r>
              <a:rPr lang="en-US" dirty="0"/>
              <a:t>Status quo reestablished, which means the British can still impress soldiers if they want</a:t>
            </a:r>
          </a:p>
          <a:p>
            <a:pPr marL="742950" lvl="1" indent="-285750">
              <a:buFont typeface="Arial" panose="020B0604020202020204" pitchFamily="34" charset="0"/>
              <a:buChar char="•"/>
            </a:pPr>
            <a:r>
              <a:rPr lang="en-US" dirty="0"/>
              <a:t>Even though neither the British or Americans won, the Native Americans lost much of their land</a:t>
            </a:r>
          </a:p>
          <a:p>
            <a:pPr marL="285750" indent="-285750">
              <a:buFont typeface="Arial" panose="020B0604020202020204" pitchFamily="34" charset="0"/>
              <a:buChar char="•"/>
            </a:pPr>
            <a:r>
              <a:rPr lang="en-US" dirty="0"/>
              <a:t>Jackson’s Invasion of Florida</a:t>
            </a:r>
          </a:p>
          <a:p>
            <a:pPr marL="742950" lvl="1" indent="-285750">
              <a:buFont typeface="Arial" panose="020B0604020202020204" pitchFamily="34" charset="0"/>
              <a:buChar char="•"/>
            </a:pPr>
            <a:r>
              <a:rPr lang="en-US" dirty="0"/>
              <a:t>Madison sends Jackson to defend border with Spain because of native attacks (Seminole and Creeks)</a:t>
            </a:r>
          </a:p>
          <a:p>
            <a:pPr marL="1200150" lvl="2" indent="-285750">
              <a:buFont typeface="Arial" panose="020B0604020202020204" pitchFamily="34" charset="0"/>
              <a:buChar char="•"/>
            </a:pPr>
            <a:r>
              <a:rPr lang="en-US" dirty="0"/>
              <a:t>Jackson invades Florida, with one of the reasons being that he wants to get some money from speculating the land</a:t>
            </a:r>
          </a:p>
          <a:p>
            <a:pPr marL="1200150" lvl="2" indent="-285750">
              <a:buFont typeface="Arial" panose="020B0604020202020204" pitchFamily="34" charset="0"/>
              <a:buChar char="•"/>
            </a:pPr>
            <a:r>
              <a:rPr lang="en-US" dirty="0"/>
              <a:t>Kills a couple of British people in the process</a:t>
            </a:r>
          </a:p>
          <a:p>
            <a:pPr marL="1200150" lvl="2" indent="-285750">
              <a:buFont typeface="Arial" panose="020B0604020202020204" pitchFamily="34" charset="0"/>
              <a:buChar char="•"/>
            </a:pPr>
            <a:r>
              <a:rPr lang="en-US" dirty="0"/>
              <a:t>All of this flips out the American government, who now must make some concessions with Spain</a:t>
            </a:r>
          </a:p>
          <a:p>
            <a:pPr marL="1200150" lvl="2" indent="-285750">
              <a:buFont typeface="Arial" panose="020B0604020202020204" pitchFamily="34" charset="0"/>
              <a:buChar char="•"/>
            </a:pPr>
            <a:r>
              <a:rPr lang="en-US" dirty="0"/>
              <a:t>During these concessions, America buys Florida from Spain</a:t>
            </a:r>
          </a:p>
        </p:txBody>
      </p:sp>
      <p:pic>
        <p:nvPicPr>
          <p:cNvPr id="9" name="Picture 8">
            <a:extLst>
              <a:ext uri="{FF2B5EF4-FFF2-40B4-BE49-F238E27FC236}">
                <a16:creationId xmlns:a16="http://schemas.microsoft.com/office/drawing/2014/main" id="{215C8C45-A2AB-DD77-9504-E1E41139CE6A}"/>
              </a:ext>
            </a:extLst>
          </p:cNvPr>
          <p:cNvPicPr>
            <a:picLocks noChangeAspect="1"/>
          </p:cNvPicPr>
          <p:nvPr/>
        </p:nvPicPr>
        <p:blipFill>
          <a:blip r:embed="rId3"/>
          <a:stretch>
            <a:fillRect/>
          </a:stretch>
        </p:blipFill>
        <p:spPr>
          <a:xfrm>
            <a:off x="2356199" y="8767209"/>
            <a:ext cx="4586467" cy="3424791"/>
          </a:xfrm>
          <a:prstGeom prst="rect">
            <a:avLst/>
          </a:prstGeom>
        </p:spPr>
      </p:pic>
    </p:spTree>
    <p:extLst>
      <p:ext uri="{BB962C8B-B14F-4D97-AF65-F5344CB8AC3E}">
        <p14:creationId xmlns:p14="http://schemas.microsoft.com/office/powerpoint/2010/main" val="2422958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EBDE61-2DE1-8DA4-A53A-6064D94BB1AD}"/>
              </a:ext>
            </a:extLst>
          </p:cNvPr>
          <p:cNvSpPr txBox="1"/>
          <p:nvPr/>
        </p:nvSpPr>
        <p:spPr>
          <a:xfrm>
            <a:off x="0" y="175364"/>
            <a:ext cx="8686799" cy="1569660"/>
          </a:xfrm>
          <a:prstGeom prst="rect">
            <a:avLst/>
          </a:prstGeom>
          <a:noFill/>
        </p:spPr>
        <p:txBody>
          <a:bodyPr wrap="square" rtlCol="0">
            <a:spAutoFit/>
          </a:bodyPr>
          <a:lstStyle/>
          <a:p>
            <a:pPr algn="ctr"/>
            <a:r>
              <a:rPr lang="en-US" sz="4800" dirty="0"/>
              <a:t>The Armed Forces and National Expansion</a:t>
            </a:r>
          </a:p>
        </p:txBody>
      </p:sp>
      <p:sp>
        <p:nvSpPr>
          <p:cNvPr id="3" name="TextBox 2">
            <a:extLst>
              <a:ext uri="{FF2B5EF4-FFF2-40B4-BE49-F238E27FC236}">
                <a16:creationId xmlns:a16="http://schemas.microsoft.com/office/drawing/2014/main" id="{28098285-11B2-1A72-AEBF-F07731FEE9E3}"/>
              </a:ext>
            </a:extLst>
          </p:cNvPr>
          <p:cNvSpPr txBox="1"/>
          <p:nvPr/>
        </p:nvSpPr>
        <p:spPr>
          <a:xfrm>
            <a:off x="0" y="7873997"/>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Some trends during this period</a:t>
            </a:r>
          </a:p>
          <a:p>
            <a:pPr marL="742950" lvl="1" indent="-285750">
              <a:buFont typeface="Arial" panose="020B0604020202020204" pitchFamily="34" charset="0"/>
              <a:buChar char="•"/>
            </a:pPr>
            <a:r>
              <a:rPr lang="en-US" dirty="0"/>
              <a:t>Nationalism present, even without winning the war of 1812</a:t>
            </a:r>
          </a:p>
          <a:p>
            <a:pPr marL="742950" lvl="1" indent="-285750">
              <a:buFont typeface="Arial" panose="020B0604020202020204" pitchFamily="34" charset="0"/>
              <a:buChar char="•"/>
            </a:pPr>
            <a:r>
              <a:rPr lang="en-US" dirty="0"/>
              <a:t>Reforms that mark the beginning of military professionalism in the USA</a:t>
            </a:r>
          </a:p>
          <a:p>
            <a:pPr marL="742950" lvl="1" indent="-285750">
              <a:buFont typeface="Arial" panose="020B0604020202020204" pitchFamily="34" charset="0"/>
              <a:buChar char="•"/>
            </a:pPr>
            <a:r>
              <a:rPr lang="en-US" dirty="0"/>
              <a:t>Creation of a doctrine</a:t>
            </a:r>
          </a:p>
          <a:p>
            <a:pPr marL="1200150" lvl="2" indent="-285750">
              <a:buFont typeface="Arial" panose="020B0604020202020204" pitchFamily="34" charset="0"/>
              <a:buChar char="•"/>
            </a:pPr>
            <a:r>
              <a:rPr lang="en-US" dirty="0"/>
              <a:t>Doctrine - ideas on how war should be fought and how to implement them</a:t>
            </a:r>
          </a:p>
          <a:p>
            <a:pPr marL="742950" lvl="1" indent="-285750">
              <a:buFont typeface="Arial" panose="020B0604020202020204" pitchFamily="34" charset="0"/>
              <a:buChar char="•"/>
            </a:pPr>
            <a:r>
              <a:rPr lang="en-US" dirty="0"/>
              <a:t>Use of national military to expand the nation </a:t>
            </a:r>
          </a:p>
        </p:txBody>
      </p:sp>
      <p:pic>
        <p:nvPicPr>
          <p:cNvPr id="5" name="Picture 4">
            <a:extLst>
              <a:ext uri="{FF2B5EF4-FFF2-40B4-BE49-F238E27FC236}">
                <a16:creationId xmlns:a16="http://schemas.microsoft.com/office/drawing/2014/main" id="{9FFE97F0-0A2E-2104-3573-A34281ECD5A2}"/>
              </a:ext>
            </a:extLst>
          </p:cNvPr>
          <p:cNvPicPr>
            <a:picLocks noChangeAspect="1"/>
          </p:cNvPicPr>
          <p:nvPr/>
        </p:nvPicPr>
        <p:blipFill>
          <a:blip r:embed="rId2"/>
          <a:stretch>
            <a:fillRect/>
          </a:stretch>
        </p:blipFill>
        <p:spPr>
          <a:xfrm>
            <a:off x="0" y="1523998"/>
            <a:ext cx="8619035" cy="6129868"/>
          </a:xfrm>
          <a:prstGeom prst="rect">
            <a:avLst/>
          </a:prstGeom>
        </p:spPr>
      </p:pic>
      <p:sp>
        <p:nvSpPr>
          <p:cNvPr id="8" name="TextBox 7">
            <a:extLst>
              <a:ext uri="{FF2B5EF4-FFF2-40B4-BE49-F238E27FC236}">
                <a16:creationId xmlns:a16="http://schemas.microsoft.com/office/drawing/2014/main" id="{5AF292FB-9B99-EBA3-82D2-3EA4C67DE52C}"/>
              </a:ext>
            </a:extLst>
          </p:cNvPr>
          <p:cNvSpPr txBox="1"/>
          <p:nvPr/>
        </p:nvSpPr>
        <p:spPr>
          <a:xfrm>
            <a:off x="0" y="9516533"/>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Reforms during the period</a:t>
            </a:r>
          </a:p>
          <a:p>
            <a:pPr marL="742950" lvl="1" indent="-285750">
              <a:buFont typeface="Arial" panose="020B0604020202020204" pitchFamily="34" charset="0"/>
              <a:buChar char="•"/>
            </a:pPr>
            <a:r>
              <a:rPr lang="en-US" dirty="0"/>
              <a:t>Long-range naval program developed</a:t>
            </a:r>
          </a:p>
          <a:p>
            <a:pPr marL="742950" lvl="1" indent="-285750">
              <a:buFont typeface="Arial" panose="020B0604020202020204" pitchFamily="34" charset="0"/>
              <a:buChar char="•"/>
            </a:pPr>
            <a:r>
              <a:rPr lang="en-US" dirty="0"/>
              <a:t>Creation of a general staff and commanding general</a:t>
            </a:r>
          </a:p>
          <a:p>
            <a:pPr marL="1200150" lvl="2" indent="-285750">
              <a:buFont typeface="Arial" panose="020B0604020202020204" pitchFamily="34" charset="0"/>
              <a:buChar char="•"/>
            </a:pPr>
            <a:r>
              <a:rPr lang="en-US" dirty="0"/>
              <a:t>General staff reports to the secretary of war not the commanding general to prevent another Jackson situation</a:t>
            </a:r>
          </a:p>
          <a:p>
            <a:pPr marL="742950" lvl="1" indent="-285750">
              <a:buFont typeface="Arial" panose="020B0604020202020204" pitchFamily="34" charset="0"/>
              <a:buChar char="•"/>
            </a:pPr>
            <a:r>
              <a:rPr lang="en-US" dirty="0"/>
              <a:t>John C. Calhoun proposes a plan to make a force that has a lot of officers so in case of war, the national military can expand rapidly</a:t>
            </a:r>
          </a:p>
          <a:p>
            <a:pPr marL="1200150" lvl="2" indent="-285750">
              <a:buFont typeface="Arial" panose="020B0604020202020204" pitchFamily="34" charset="0"/>
              <a:buChar char="•"/>
            </a:pPr>
            <a:r>
              <a:rPr lang="en-US" dirty="0"/>
              <a:t>This bill wasn’t passed, but a version of it was in 1903</a:t>
            </a:r>
          </a:p>
        </p:txBody>
      </p:sp>
    </p:spTree>
    <p:extLst>
      <p:ext uri="{BB962C8B-B14F-4D97-AF65-F5344CB8AC3E}">
        <p14:creationId xmlns:p14="http://schemas.microsoft.com/office/powerpoint/2010/main" val="3865618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7035BC-99C3-69AE-B0FC-E36DE9F51F18}"/>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Development of a professional officer corps</a:t>
            </a:r>
          </a:p>
          <a:p>
            <a:pPr marL="742950" lvl="1" indent="-285750">
              <a:buFont typeface="Arial" panose="020B0604020202020204" pitchFamily="34" charset="0"/>
              <a:buChar char="•"/>
            </a:pPr>
            <a:r>
              <a:rPr lang="en-US" dirty="0"/>
              <a:t>Only men trained at Westpoint were allow to become new officers in the US army</a:t>
            </a:r>
          </a:p>
          <a:p>
            <a:pPr marL="1200150" lvl="2" indent="-285750">
              <a:buFont typeface="Arial" panose="020B0604020202020204" pitchFamily="34" charset="0"/>
              <a:buChar char="•"/>
            </a:pPr>
            <a:r>
              <a:rPr lang="en-US" dirty="0"/>
              <a:t>Led to 76% of the officers being trained at Westpoint in 1860</a:t>
            </a:r>
          </a:p>
          <a:p>
            <a:pPr marL="1200150" lvl="2" indent="-285750">
              <a:buFont typeface="Arial" panose="020B0604020202020204" pitchFamily="34" charset="0"/>
              <a:buChar char="•"/>
            </a:pPr>
            <a:r>
              <a:rPr lang="en-US" dirty="0"/>
              <a:t>These officers have a cult of honor, pursuit of  individual glory in battle</a:t>
            </a:r>
          </a:p>
          <a:p>
            <a:pPr marL="1200150" lvl="2" indent="-285750">
              <a:buFont typeface="Arial" panose="020B0604020202020204" pitchFamily="34" charset="0"/>
              <a:buChar char="•"/>
            </a:pPr>
            <a:r>
              <a:rPr lang="en-US" dirty="0"/>
              <a:t>They had an identity that they were a specialty group that was different than the rest of society</a:t>
            </a:r>
          </a:p>
          <a:p>
            <a:pPr marL="1657350" lvl="3" indent="-285750">
              <a:buFont typeface="Arial" panose="020B0604020202020204" pitchFamily="34" charset="0"/>
              <a:buChar char="•"/>
            </a:pPr>
            <a:r>
              <a:rPr lang="en-US" dirty="0"/>
              <a:t>They also are subordinate to the civilian authorities</a:t>
            </a:r>
          </a:p>
          <a:p>
            <a:pPr marL="1657350" lvl="3" indent="-285750">
              <a:buFont typeface="Arial" panose="020B0604020202020204" pitchFamily="34" charset="0"/>
              <a:buChar char="•"/>
            </a:pPr>
            <a:r>
              <a:rPr lang="en-US" dirty="0"/>
              <a:t>They view the militia as bad and dislike them because they are untrained and unreliable</a:t>
            </a:r>
          </a:p>
          <a:p>
            <a:pPr marL="1657350" lvl="3" indent="-285750">
              <a:buFont typeface="Arial" panose="020B0604020202020204" pitchFamily="34" charset="0"/>
              <a:buChar char="•"/>
            </a:pPr>
            <a:r>
              <a:rPr lang="en-US" dirty="0"/>
              <a:t>There are bills during this time that advocate for the abolishment of Westpoint due to their elitism</a:t>
            </a:r>
          </a:p>
          <a:p>
            <a:pPr marL="742950" lvl="1" indent="-285750">
              <a:buFont typeface="Arial" panose="020B0604020202020204" pitchFamily="34" charset="0"/>
              <a:buChar char="•"/>
            </a:pPr>
            <a:r>
              <a:rPr lang="en-US" dirty="0"/>
              <a:t>Westpoint war instructors Sylvanus Thayer and Dennis Hart Mahan were taught the only military strategy class in the school; the rest of the classes were engineering courses</a:t>
            </a:r>
          </a:p>
          <a:p>
            <a:pPr marL="1200150" lvl="2" indent="-285750">
              <a:buFont typeface="Arial" panose="020B0604020202020204" pitchFamily="34" charset="0"/>
              <a:buChar char="•"/>
            </a:pPr>
            <a:r>
              <a:rPr lang="en-US" dirty="0"/>
              <a:t>The teachers got their course material from Antoine Henri de Jomini, a Swiss general under Napoleon</a:t>
            </a:r>
          </a:p>
          <a:p>
            <a:pPr marL="1657350" lvl="3" indent="-285750">
              <a:buFont typeface="Arial" panose="020B0604020202020204" pitchFamily="34" charset="0"/>
              <a:buChar char="•"/>
            </a:pPr>
            <a:r>
              <a:rPr lang="en-US" dirty="0"/>
              <a:t>Always be on the offensive</a:t>
            </a:r>
          </a:p>
          <a:p>
            <a:pPr marL="1657350" lvl="3" indent="-285750">
              <a:buFont typeface="Arial" panose="020B0604020202020204" pitchFamily="34" charset="0"/>
              <a:buChar char="•"/>
            </a:pPr>
            <a:r>
              <a:rPr lang="en-US" dirty="0"/>
              <a:t>Interior lines that allow rapid movement to defeat enemy</a:t>
            </a:r>
          </a:p>
          <a:p>
            <a:pPr marL="1657350" lvl="3" indent="-285750">
              <a:buFont typeface="Arial" panose="020B0604020202020204" pitchFamily="34" charset="0"/>
              <a:buChar char="•"/>
            </a:pPr>
            <a:r>
              <a:rPr lang="en-US" dirty="0"/>
              <a:t>Bring about a decisive battle</a:t>
            </a:r>
          </a:p>
          <a:p>
            <a:pPr marL="1657350" lvl="3" indent="-285750">
              <a:buFont typeface="Arial" panose="020B0604020202020204" pitchFamily="34" charset="0"/>
              <a:buChar char="•"/>
            </a:pPr>
            <a:r>
              <a:rPr lang="en-US" dirty="0"/>
              <a:t>Maneuver to capture key cities and transportation hubs</a:t>
            </a:r>
          </a:p>
          <a:p>
            <a:pPr marL="1200150" lvl="2" indent="-285750">
              <a:buFont typeface="Arial" panose="020B0604020202020204" pitchFamily="34" charset="0"/>
              <a:buChar char="•"/>
            </a:pPr>
            <a:r>
              <a:rPr lang="en-US" dirty="0"/>
              <a:t>The ideas taught in this class were not well suited to the tasks officers had to go through in the 30’s and 40’s.</a:t>
            </a:r>
          </a:p>
          <a:p>
            <a:pPr marL="1657350" lvl="3" indent="-285750">
              <a:buFont typeface="Arial" panose="020B0604020202020204" pitchFamily="34" charset="0"/>
              <a:buChar char="•"/>
            </a:pPr>
            <a:r>
              <a:rPr lang="en-US" dirty="0"/>
              <a:t>Guarding frontiers and fighting natives</a:t>
            </a:r>
          </a:p>
        </p:txBody>
      </p:sp>
      <p:pic>
        <p:nvPicPr>
          <p:cNvPr id="4" name="Picture 3">
            <a:extLst>
              <a:ext uri="{FF2B5EF4-FFF2-40B4-BE49-F238E27FC236}">
                <a16:creationId xmlns:a16="http://schemas.microsoft.com/office/drawing/2014/main" id="{E8BECB5F-5436-270F-4062-BF96D259141A}"/>
              </a:ext>
            </a:extLst>
          </p:cNvPr>
          <p:cNvPicPr>
            <a:picLocks noChangeAspect="1"/>
          </p:cNvPicPr>
          <p:nvPr/>
        </p:nvPicPr>
        <p:blipFill>
          <a:blip r:embed="rId2"/>
          <a:stretch>
            <a:fillRect/>
          </a:stretch>
        </p:blipFill>
        <p:spPr>
          <a:xfrm>
            <a:off x="930311" y="6637867"/>
            <a:ext cx="6989576" cy="5554133"/>
          </a:xfrm>
          <a:prstGeom prst="rect">
            <a:avLst/>
          </a:prstGeom>
        </p:spPr>
      </p:pic>
    </p:spTree>
    <p:extLst>
      <p:ext uri="{BB962C8B-B14F-4D97-AF65-F5344CB8AC3E}">
        <p14:creationId xmlns:p14="http://schemas.microsoft.com/office/powerpoint/2010/main" val="2367966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1FC033-04D0-43A6-F66C-B7DA3747410C}"/>
              </a:ext>
            </a:extLst>
          </p:cNvPr>
          <p:cNvSpPr txBox="1"/>
          <p:nvPr/>
        </p:nvSpPr>
        <p:spPr>
          <a:xfrm>
            <a:off x="1" y="0"/>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Second Seminole War (1835-1842)</a:t>
            </a:r>
          </a:p>
          <a:p>
            <a:pPr marL="742950" lvl="1" indent="-285750">
              <a:buFont typeface="Arial" panose="020B0604020202020204" pitchFamily="34" charset="0"/>
              <a:buChar char="•"/>
            </a:pPr>
            <a:r>
              <a:rPr lang="en-US" dirty="0"/>
              <a:t>Longest continuous war with a group of natives</a:t>
            </a:r>
          </a:p>
          <a:p>
            <a:pPr marL="742950" lvl="1" indent="-285750">
              <a:buFont typeface="Arial" panose="020B0604020202020204" pitchFamily="34" charset="0"/>
              <a:buChar char="•"/>
            </a:pPr>
            <a:r>
              <a:rPr lang="en-US" dirty="0"/>
              <a:t>Started because of treaties with natives</a:t>
            </a:r>
          </a:p>
          <a:p>
            <a:pPr marL="1200150" lvl="2" indent="-285750">
              <a:buFont typeface="Arial" panose="020B0604020202020204" pitchFamily="34" charset="0"/>
              <a:buChar char="•"/>
            </a:pPr>
            <a:r>
              <a:rPr lang="en-US" dirty="0"/>
              <a:t>The US government signed treaties with a few Seminole tribes to get them to move to Oklahoma</a:t>
            </a:r>
          </a:p>
          <a:p>
            <a:pPr marL="1200150" lvl="2" indent="-285750">
              <a:buFont typeface="Arial" panose="020B0604020202020204" pitchFamily="34" charset="0"/>
              <a:buChar char="•"/>
            </a:pPr>
            <a:r>
              <a:rPr lang="en-US" dirty="0"/>
              <a:t>Not all the tribes were willing to move, so most disregarded the treaties</a:t>
            </a:r>
          </a:p>
          <a:p>
            <a:pPr marL="1200150" lvl="2" indent="-285750">
              <a:buFont typeface="Arial" panose="020B0604020202020204" pitchFamily="34" charset="0"/>
              <a:buChar char="•"/>
            </a:pPr>
            <a:r>
              <a:rPr lang="en-US" dirty="0"/>
              <a:t>Some Seminole war leaders (Cataloochee and Osceola) decide to do first strike on Americans in Florida</a:t>
            </a:r>
          </a:p>
          <a:p>
            <a:pPr marL="1657350" lvl="3" indent="-285750">
              <a:buFont typeface="Arial" panose="020B0604020202020204" pitchFamily="34" charset="0"/>
              <a:buChar char="•"/>
            </a:pPr>
            <a:r>
              <a:rPr lang="en-US" dirty="0"/>
              <a:t>They kill the Indian commissioner, and a column of troops led by Francis Dade marching from Tampa to a fort</a:t>
            </a:r>
          </a:p>
          <a:p>
            <a:pPr marL="742950" lvl="1" indent="-285750">
              <a:buFont typeface="Arial" panose="020B0604020202020204" pitchFamily="34" charset="0"/>
              <a:buChar char="•"/>
            </a:pPr>
            <a:r>
              <a:rPr lang="en-US" dirty="0"/>
              <a:t>Jackson, who is president, sends Winfield Scott to take care of the natives</a:t>
            </a:r>
          </a:p>
          <a:p>
            <a:pPr marL="1200150" lvl="2" indent="-285750">
              <a:buFont typeface="Arial" panose="020B0604020202020204" pitchFamily="34" charset="0"/>
              <a:buChar char="•"/>
            </a:pPr>
            <a:r>
              <a:rPr lang="en-US" dirty="0"/>
              <a:t>Scott’s plan is to destroy villages in a cove of a river where many natives live</a:t>
            </a:r>
          </a:p>
          <a:p>
            <a:pPr marL="1200150" lvl="2" indent="-285750">
              <a:buFont typeface="Arial" panose="020B0604020202020204" pitchFamily="34" charset="0"/>
              <a:buChar char="•"/>
            </a:pPr>
            <a:r>
              <a:rPr lang="en-US" dirty="0"/>
              <a:t>He sends three columns that communicate by cannon fire through the cove to destroy </a:t>
            </a:r>
          </a:p>
          <a:p>
            <a:pPr marL="1200150" lvl="2" indent="-285750">
              <a:buFont typeface="Arial" panose="020B0604020202020204" pitchFamily="34" charset="0"/>
              <a:buChar char="•"/>
            </a:pPr>
            <a:r>
              <a:rPr lang="en-US" dirty="0"/>
              <a:t>The natives just leave, and Scott doesn’t achieve anything</a:t>
            </a:r>
          </a:p>
          <a:p>
            <a:pPr marL="1200150" lvl="2" indent="-285750">
              <a:buFont typeface="Arial" panose="020B0604020202020204" pitchFamily="34" charset="0"/>
              <a:buChar char="•"/>
            </a:pPr>
            <a:r>
              <a:rPr lang="en-US" dirty="0"/>
              <a:t>Jackson fires Scott</a:t>
            </a:r>
          </a:p>
          <a:p>
            <a:pPr marL="1657350" lvl="3" indent="-285750">
              <a:buFont typeface="Arial" panose="020B0604020202020204" pitchFamily="34" charset="0"/>
              <a:buChar char="•"/>
            </a:pPr>
            <a:r>
              <a:rPr lang="en-US" dirty="0"/>
              <a:t>Throughout the remainder of the war, Jackson goes through 7 other commanders</a:t>
            </a:r>
          </a:p>
          <a:p>
            <a:pPr marL="1657350" lvl="3" indent="-285750">
              <a:buFont typeface="Arial" panose="020B0604020202020204" pitchFamily="34" charset="0"/>
              <a:buChar char="•"/>
            </a:pPr>
            <a:r>
              <a:rPr lang="en-US" dirty="0"/>
              <a:t>These commanders don’t want to adapt because they want to fight like European armies</a:t>
            </a:r>
          </a:p>
        </p:txBody>
      </p:sp>
      <p:pic>
        <p:nvPicPr>
          <p:cNvPr id="4" name="Picture 3">
            <a:extLst>
              <a:ext uri="{FF2B5EF4-FFF2-40B4-BE49-F238E27FC236}">
                <a16:creationId xmlns:a16="http://schemas.microsoft.com/office/drawing/2014/main" id="{D9244037-3D2A-4820-510B-76CC72F4B92A}"/>
              </a:ext>
            </a:extLst>
          </p:cNvPr>
          <p:cNvPicPr>
            <a:picLocks noChangeAspect="1"/>
          </p:cNvPicPr>
          <p:nvPr/>
        </p:nvPicPr>
        <p:blipFill>
          <a:blip r:embed="rId2"/>
          <a:stretch>
            <a:fillRect/>
          </a:stretch>
        </p:blipFill>
        <p:spPr>
          <a:xfrm>
            <a:off x="247270" y="6062296"/>
            <a:ext cx="4680330" cy="5915872"/>
          </a:xfrm>
          <a:prstGeom prst="rect">
            <a:avLst/>
          </a:prstGeom>
        </p:spPr>
      </p:pic>
      <p:pic>
        <p:nvPicPr>
          <p:cNvPr id="6" name="Picture 5">
            <a:extLst>
              <a:ext uri="{FF2B5EF4-FFF2-40B4-BE49-F238E27FC236}">
                <a16:creationId xmlns:a16="http://schemas.microsoft.com/office/drawing/2014/main" id="{D43B1993-F8AF-10DB-3FE5-E46F1D06BF60}"/>
              </a:ext>
            </a:extLst>
          </p:cNvPr>
          <p:cNvPicPr>
            <a:picLocks noChangeAspect="1"/>
          </p:cNvPicPr>
          <p:nvPr/>
        </p:nvPicPr>
        <p:blipFill>
          <a:blip r:embed="rId3"/>
          <a:stretch>
            <a:fillRect/>
          </a:stretch>
        </p:blipFill>
        <p:spPr>
          <a:xfrm>
            <a:off x="5249109" y="5979812"/>
            <a:ext cx="3200847" cy="4296375"/>
          </a:xfrm>
          <a:prstGeom prst="rect">
            <a:avLst/>
          </a:prstGeom>
        </p:spPr>
      </p:pic>
      <p:pic>
        <p:nvPicPr>
          <p:cNvPr id="8" name="Picture 7">
            <a:extLst>
              <a:ext uri="{FF2B5EF4-FFF2-40B4-BE49-F238E27FC236}">
                <a16:creationId xmlns:a16="http://schemas.microsoft.com/office/drawing/2014/main" id="{4883FDD5-BC61-8377-0246-507438D8D6CB}"/>
              </a:ext>
            </a:extLst>
          </p:cNvPr>
          <p:cNvPicPr>
            <a:picLocks noChangeAspect="1"/>
          </p:cNvPicPr>
          <p:nvPr/>
        </p:nvPicPr>
        <p:blipFill>
          <a:blip r:embed="rId4"/>
          <a:stretch>
            <a:fillRect/>
          </a:stretch>
        </p:blipFill>
        <p:spPr>
          <a:xfrm>
            <a:off x="5301923" y="10312400"/>
            <a:ext cx="2949382" cy="1648537"/>
          </a:xfrm>
          <a:prstGeom prst="rect">
            <a:avLst/>
          </a:prstGeom>
        </p:spPr>
      </p:pic>
    </p:spTree>
    <p:extLst>
      <p:ext uri="{BB962C8B-B14F-4D97-AF65-F5344CB8AC3E}">
        <p14:creationId xmlns:p14="http://schemas.microsoft.com/office/powerpoint/2010/main" val="3331804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DF10F5-A7E6-3290-A972-24A5D57FB263}"/>
              </a:ext>
            </a:extLst>
          </p:cNvPr>
          <p:cNvSpPr txBox="1"/>
          <p:nvPr/>
        </p:nvSpPr>
        <p:spPr>
          <a:xfrm>
            <a:off x="0" y="0"/>
            <a:ext cx="86868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Native’s plan: Fight a war of attrition with the Americans</a:t>
            </a:r>
          </a:p>
          <a:p>
            <a:pPr marL="1200150" lvl="2" indent="-285750">
              <a:buFont typeface="Arial" panose="020B0604020202020204" pitchFamily="34" charset="0"/>
              <a:buChar char="•"/>
            </a:pPr>
            <a:r>
              <a:rPr lang="en-US" dirty="0"/>
              <a:t>Set up traps with village elders who lure the Americans into an ambush</a:t>
            </a:r>
          </a:p>
          <a:p>
            <a:pPr marL="1200150" lvl="2" indent="-285750">
              <a:buFont typeface="Arial" panose="020B0604020202020204" pitchFamily="34" charset="0"/>
              <a:buChar char="•"/>
            </a:pPr>
            <a:r>
              <a:rPr lang="en-US" dirty="0"/>
              <a:t>This causes an insane number of casualties and money lost</a:t>
            </a:r>
          </a:p>
          <a:p>
            <a:pPr marL="1657350" lvl="3" indent="-285750">
              <a:buFont typeface="Arial" panose="020B0604020202020204" pitchFamily="34" charset="0"/>
              <a:buChar char="•"/>
            </a:pPr>
            <a:r>
              <a:rPr lang="en-US" dirty="0"/>
              <a:t>A lot of men are lost due to disease gotten from being in the swamp so long</a:t>
            </a:r>
          </a:p>
        </p:txBody>
      </p:sp>
      <p:pic>
        <p:nvPicPr>
          <p:cNvPr id="4" name="Picture 3">
            <a:extLst>
              <a:ext uri="{FF2B5EF4-FFF2-40B4-BE49-F238E27FC236}">
                <a16:creationId xmlns:a16="http://schemas.microsoft.com/office/drawing/2014/main" id="{D77D8C75-9E20-08DD-5F22-6D9A108CB39B}"/>
              </a:ext>
            </a:extLst>
          </p:cNvPr>
          <p:cNvPicPr>
            <a:picLocks noChangeAspect="1"/>
          </p:cNvPicPr>
          <p:nvPr/>
        </p:nvPicPr>
        <p:blipFill>
          <a:blip r:embed="rId2"/>
          <a:stretch>
            <a:fillRect/>
          </a:stretch>
        </p:blipFill>
        <p:spPr>
          <a:xfrm>
            <a:off x="1239956" y="1455990"/>
            <a:ext cx="5868219" cy="3962953"/>
          </a:xfrm>
          <a:prstGeom prst="rect">
            <a:avLst/>
          </a:prstGeom>
        </p:spPr>
      </p:pic>
      <p:sp>
        <p:nvSpPr>
          <p:cNvPr id="5" name="TextBox 4">
            <a:extLst>
              <a:ext uri="{FF2B5EF4-FFF2-40B4-BE49-F238E27FC236}">
                <a16:creationId xmlns:a16="http://schemas.microsoft.com/office/drawing/2014/main" id="{92F64CE0-041D-2946-5C0D-44AE8945C6F4}"/>
              </a:ext>
            </a:extLst>
          </p:cNvPr>
          <p:cNvSpPr txBox="1"/>
          <p:nvPr/>
        </p:nvSpPr>
        <p:spPr>
          <a:xfrm>
            <a:off x="0" y="5367866"/>
            <a:ext cx="86868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How do the Americans end up winning?</a:t>
            </a:r>
          </a:p>
          <a:p>
            <a:pPr marL="1200150" lvl="2" indent="-285750">
              <a:buFont typeface="Arial" panose="020B0604020202020204" pitchFamily="34" charset="0"/>
              <a:buChar char="•"/>
            </a:pPr>
            <a:r>
              <a:rPr lang="en-US" dirty="0"/>
              <a:t>Violating truces, Partisans who fight like natives</a:t>
            </a:r>
          </a:p>
          <a:p>
            <a:pPr marL="742950" lvl="1" indent="-285750">
              <a:buFont typeface="Arial" panose="020B0604020202020204" pitchFamily="34" charset="0"/>
              <a:buChar char="•"/>
            </a:pPr>
            <a:r>
              <a:rPr lang="en-US" dirty="0"/>
              <a:t>Significance of this war</a:t>
            </a:r>
          </a:p>
          <a:p>
            <a:pPr marL="1200150" lvl="2" indent="-285750">
              <a:buFont typeface="Arial" panose="020B0604020202020204" pitchFamily="34" charset="0"/>
              <a:buChar char="•"/>
            </a:pPr>
            <a:r>
              <a:rPr lang="en-US" dirty="0"/>
              <a:t>The US fails to remove all the natives from Florida</a:t>
            </a:r>
          </a:p>
          <a:p>
            <a:pPr marL="1200150" lvl="2" indent="-285750">
              <a:buFont typeface="Arial" panose="020B0604020202020204" pitchFamily="34" charset="0"/>
              <a:buChar char="•"/>
            </a:pPr>
            <a:r>
              <a:rPr lang="en-US" dirty="0"/>
              <a:t>Shows the Americans that their doctrine is not fit for the tasks they have</a:t>
            </a:r>
          </a:p>
        </p:txBody>
      </p:sp>
    </p:spTree>
    <p:extLst>
      <p:ext uri="{BB962C8B-B14F-4D97-AF65-F5344CB8AC3E}">
        <p14:creationId xmlns:p14="http://schemas.microsoft.com/office/powerpoint/2010/main" val="4448016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CDC69-1AE6-9116-0A24-4CAE1EA36811}"/>
              </a:ext>
            </a:extLst>
          </p:cNvPr>
          <p:cNvSpPr txBox="1"/>
          <p:nvPr/>
        </p:nvSpPr>
        <p:spPr>
          <a:xfrm>
            <a:off x="1655003" y="189218"/>
            <a:ext cx="5376793" cy="830997"/>
          </a:xfrm>
          <a:prstGeom prst="rect">
            <a:avLst/>
          </a:prstGeom>
          <a:noFill/>
        </p:spPr>
        <p:txBody>
          <a:bodyPr wrap="none" rtlCol="0">
            <a:spAutoFit/>
          </a:bodyPr>
          <a:lstStyle/>
          <a:p>
            <a:r>
              <a:rPr lang="en-US" sz="4800" dirty="0"/>
              <a:t>Joseph Plum Martin</a:t>
            </a:r>
          </a:p>
        </p:txBody>
      </p:sp>
      <p:sp>
        <p:nvSpPr>
          <p:cNvPr id="4" name="TextBox 3">
            <a:extLst>
              <a:ext uri="{FF2B5EF4-FFF2-40B4-BE49-F238E27FC236}">
                <a16:creationId xmlns:a16="http://schemas.microsoft.com/office/drawing/2014/main" id="{5F9DA27B-25C4-67A8-B284-A3735C013E7B}"/>
              </a:ext>
            </a:extLst>
          </p:cNvPr>
          <p:cNvSpPr txBox="1"/>
          <p:nvPr/>
        </p:nvSpPr>
        <p:spPr>
          <a:xfrm>
            <a:off x="1" y="1020215"/>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Why did Martin serve in the Continental Army?</a:t>
            </a:r>
          </a:p>
          <a:p>
            <a:pPr marL="742950" lvl="1" indent="-285750">
              <a:buFont typeface="Arial" panose="020B0604020202020204" pitchFamily="34" charset="0"/>
              <a:buChar char="•"/>
            </a:pPr>
            <a:r>
              <a:rPr lang="en-US" dirty="0"/>
              <a:t>Initially, Martin did not want to be in the service, but as he got older, he became more interested in it, and thought not serving would make him cowardly. Also, he thought of himself as a patriot and wanted to prove it by serving in the army. He was so determined to join the army that he didn’t care that there were 15,000 British troops stationed nearby; he would have enlisted as fast as if there were only 1,500.</a:t>
            </a:r>
          </a:p>
          <a:p>
            <a:pPr marL="285750" indent="-285750">
              <a:buFont typeface="Arial" panose="020B0604020202020204" pitchFamily="34" charset="0"/>
              <a:buChar char="•"/>
            </a:pPr>
            <a:r>
              <a:rPr lang="en-US" dirty="0"/>
              <a:t>What are the different categories of hardships, or “sufferings,” that soldiers in the American Revolution experienced? How did soldiers try to mitigate these hardships?</a:t>
            </a:r>
          </a:p>
          <a:p>
            <a:pPr marL="742950" lvl="1" indent="-285750">
              <a:buFont typeface="Arial" panose="020B0604020202020204" pitchFamily="34" charset="0"/>
              <a:buChar char="•"/>
            </a:pPr>
            <a:r>
              <a:rPr lang="en-US" dirty="0"/>
              <a:t>The main hardships that plagued the soldiers were starvation and sickness. Joseph even got smallpox, dysentery and boils back-to-back Other soldiers and doctors usually would be kind to help them. For example, when Joseph got sick in the 76 campaign, his soldier friend made food for him to feel better. Joseph was on the other end of it too. During Kipp’s Bay, a man he knew was sick and wanted to just stay there and die. However, Joseph motivated him to go back to find the company and save his life.</a:t>
            </a:r>
          </a:p>
          <a:p>
            <a:pPr marL="742950" lvl="1" indent="-285750">
              <a:buFont typeface="Arial" panose="020B0604020202020204" pitchFamily="34" charset="0"/>
              <a:buChar char="•"/>
            </a:pPr>
            <a:r>
              <a:rPr lang="en-US" dirty="0"/>
              <a:t>However, a lot of the time, there was no reprieve that the fellow soldiers could provide to help with starvation and the cold. The hunger usually got solved by eating civilians’ food whenever they had the chance (Like when someone trying to hide the locations of some people who destroyed the commissaries took them to a barn) or eating disguising brittle food (Like when joseph tried to broil some food, but it had gone so bad that he had to spit it back up). </a:t>
            </a:r>
          </a:p>
        </p:txBody>
      </p:sp>
    </p:spTree>
    <p:extLst>
      <p:ext uri="{BB962C8B-B14F-4D97-AF65-F5344CB8AC3E}">
        <p14:creationId xmlns:p14="http://schemas.microsoft.com/office/powerpoint/2010/main" val="22483044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2DDA7-C610-27A4-C6E7-0A3062AA4214}"/>
              </a:ext>
            </a:extLst>
          </p:cNvPr>
          <p:cNvSpPr txBox="1"/>
          <p:nvPr/>
        </p:nvSpPr>
        <p:spPr>
          <a:xfrm>
            <a:off x="0" y="0"/>
            <a:ext cx="8686800" cy="12557284"/>
          </a:xfrm>
          <a:prstGeom prst="rect">
            <a:avLst/>
          </a:prstGeom>
          <a:noFill/>
        </p:spPr>
        <p:txBody>
          <a:bodyPr wrap="square">
            <a:spAutoFit/>
          </a:bodyPr>
          <a:lstStyle/>
          <a:p>
            <a:pPr marL="285750" indent="-285750">
              <a:buFont typeface="Arial" panose="020B0604020202020204" pitchFamily="34" charset="0"/>
              <a:buChar char="•"/>
            </a:pPr>
            <a:r>
              <a:rPr lang="en-US" dirty="0"/>
              <a:t>What types of military actions and duty did Martin participate in? What do his descriptions tell us about the perspective of the enlisted soldier in the Revolution about tactics and duty?</a:t>
            </a:r>
          </a:p>
          <a:p>
            <a:pPr marL="742950" lvl="1" indent="-285750">
              <a:buFont typeface="Arial" panose="020B0604020202020204" pitchFamily="34" charset="0"/>
              <a:buChar char="•"/>
            </a:pPr>
            <a:r>
              <a:rPr lang="en-US" dirty="0"/>
              <a:t>The first engagement Joseph found himself in was Kipp’s Bay. During that “battle” , most of it was a retreat after his company found themselves in the line of fire from some Royal Navy ships. The retreat showed how little information the soldiers had to go off, and how the soldiers have a strong connection between themselves and their friends.</a:t>
            </a:r>
          </a:p>
          <a:p>
            <a:pPr marL="742950" lvl="1" indent="-285750">
              <a:buFont typeface="Arial" panose="020B0604020202020204" pitchFamily="34" charset="0"/>
              <a:buChar char="•"/>
            </a:pPr>
            <a:r>
              <a:rPr lang="en-US" dirty="0"/>
              <a:t>Another battle Joseph was in was the defense of mud-island. During that battle many of the people around him perished gruesomely from the constant barrage of British cannons. As shown with the man who went to raise the flag, if you wanted to keep your life, maybe the best thing to do was to stay out of danger as much as you could; even if it meant being a lousy soldier.</a:t>
            </a:r>
          </a:p>
          <a:p>
            <a:pPr marL="742950" lvl="1" indent="-285750">
              <a:buFont typeface="Arial" panose="020B0604020202020204" pitchFamily="34" charset="0"/>
              <a:buChar char="•"/>
            </a:pPr>
            <a:r>
              <a:rPr lang="en-US" dirty="0"/>
              <a:t>Later in the war, shortly after Valley Forge, Joseph and his detachment were attacking a British position in the Summer. In that engagement, Joseph showed good resolve and responded promptly to the commanding officer. He seemed to have good knowledge about the surrounding action, but I don’t know how much of that is hindsight.</a:t>
            </a:r>
          </a:p>
          <a:p>
            <a:pPr marL="742950" lvl="1" indent="-285750">
              <a:buFont typeface="Arial" panose="020B0604020202020204" pitchFamily="34" charset="0"/>
              <a:buChar char="•"/>
            </a:pPr>
            <a:r>
              <a:rPr lang="en-US" dirty="0"/>
              <a:t>Joseph also participated in the battle of Yorktown. By this time, he had become a non-commissioned officer in the Sappers and Miners corps. Throughout the duration of the battle, he was able to give detailed accounts of the stages of the battles and the movements of other groups of soldiers.</a:t>
            </a:r>
          </a:p>
          <a:p>
            <a:pPr marL="285750" indent="-285750">
              <a:buFont typeface="Arial" panose="020B0604020202020204" pitchFamily="34" charset="0"/>
              <a:buChar char="•"/>
            </a:pPr>
            <a:r>
              <a:rPr lang="en-US" dirty="0"/>
              <a:t>What are examples that Martin gives of soldiers’ (including his own) poor behavior in battle, guard duty, and as sentinels? What is his perspective on this behavior and performance?</a:t>
            </a:r>
          </a:p>
          <a:p>
            <a:pPr marL="742950" lvl="1" indent="-285750">
              <a:buFont typeface="Arial" panose="020B0604020202020204" pitchFamily="34" charset="0"/>
              <a:buChar char="•"/>
            </a:pPr>
            <a:r>
              <a:rPr lang="en-US" dirty="0"/>
              <a:t>At the beginning of the 77’ campaign, he is sent off to guard and the officer in charge had a visiting party to check on the sentinels. Some soldiers were found sleeping, getting milk from cows, or just not doing their job. Joseph thought he did a good job, but in the morning heard of a story of a soldier that just saw the countersign and did no other checks; he knew it was him. While Joseph didn’t seem to have any strong opinions on the others who were caught slacking, he was ashamed of himself and his poor performance.</a:t>
            </a:r>
          </a:p>
          <a:p>
            <a:pPr marL="742950" lvl="1" indent="-285750">
              <a:buFont typeface="Arial" panose="020B0604020202020204" pitchFamily="34" charset="0"/>
              <a:buChar char="•"/>
            </a:pPr>
            <a:r>
              <a:rPr lang="en-US" dirty="0"/>
              <a:t>There were multiple times in the book, once at Schuylkill, and another when practicing with Baron Von Steuben, where the soldiers were given too much to drink on an empty stomach and got drunk. Joseph remarks in the first case that they were lucky to not be attacked by the British in their drunkenness. During these experiences he seems to be worried by these actions but does find them humorous.</a:t>
            </a:r>
          </a:p>
          <a:p>
            <a:pPr marL="742950" lvl="1" indent="-285750">
              <a:buFont typeface="Arial" panose="020B0604020202020204" pitchFamily="34" charset="0"/>
              <a:buChar char="•"/>
            </a:pPr>
            <a:r>
              <a:rPr lang="en-US" dirty="0"/>
              <a:t>Another instance came shortly after the practice, during guard duty. Joseph found him self, and his friends bored, so they decided to climb trees. During this behavior, Joesph fell off a tree and knocked himself out (?) . While he didn’t have any reflections on the behavior, he did state at the beginning of the section that had he been found by an officer, he likely would’ve been dismissed from the army.</a:t>
            </a:r>
          </a:p>
        </p:txBody>
      </p:sp>
    </p:spTree>
    <p:extLst>
      <p:ext uri="{BB962C8B-B14F-4D97-AF65-F5344CB8AC3E}">
        <p14:creationId xmlns:p14="http://schemas.microsoft.com/office/powerpoint/2010/main" val="477101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1BC60-B20F-00AD-C8E4-3574DD43F266}"/>
              </a:ext>
            </a:extLst>
          </p:cNvPr>
          <p:cNvSpPr txBox="1"/>
          <p:nvPr/>
        </p:nvSpPr>
        <p:spPr>
          <a:xfrm>
            <a:off x="0" y="0"/>
            <a:ext cx="8686800" cy="12280285"/>
          </a:xfrm>
          <a:prstGeom prst="rect">
            <a:avLst/>
          </a:prstGeom>
          <a:noFill/>
        </p:spPr>
        <p:txBody>
          <a:bodyPr wrap="square">
            <a:spAutoFit/>
          </a:bodyPr>
          <a:lstStyle/>
          <a:p>
            <a:pPr marL="285750" indent="-285750">
              <a:buFont typeface="Arial" panose="020B0604020202020204" pitchFamily="34" charset="0"/>
              <a:buChar char="•"/>
            </a:pPr>
            <a:r>
              <a:rPr lang="en-US" dirty="0"/>
              <a:t>What does Martin think about the officers in the Continental Army and militia forces? Why?</a:t>
            </a:r>
          </a:p>
          <a:p>
            <a:pPr marL="742950" lvl="1" indent="-285750">
              <a:buFont typeface="Arial" panose="020B0604020202020204" pitchFamily="34" charset="0"/>
              <a:buChar char="•"/>
            </a:pPr>
            <a:r>
              <a:rPr lang="en-US" dirty="0"/>
              <a:t>In general Martin respects them but doesn’t see them as that great of people. He has multiple encounters with one officer who threatens to kill him, once for stealing, and another time for not fully helping him with a gate. He also seems to see that they don’t care too much about the conditions the soldiers have to go through, with the cold and starving. In the mud-island defense, he must hide from the commanding officer when trying to get warm during the siege. Also, whenever some officers get in a fight during the 78’ campaign, he remarks that everyone loves to see officers' fight. Showing that he probably think they overstep their power a little too much and resents their better living conditions.</a:t>
            </a:r>
          </a:p>
          <a:p>
            <a:pPr marL="742950" lvl="1" indent="-285750">
              <a:buFont typeface="Arial" panose="020B0604020202020204" pitchFamily="34" charset="0"/>
              <a:buChar char="•"/>
            </a:pPr>
            <a:r>
              <a:rPr lang="en-US" dirty="0"/>
              <a:t>However, throughout the book he makes notes of officers that he likes, such as Colonel Stewart, who helped break up the 80’ mutiny</a:t>
            </a:r>
          </a:p>
          <a:p>
            <a:pPr marL="285750" indent="-285750">
              <a:buFont typeface="Arial" panose="020B0604020202020204" pitchFamily="34" charset="0"/>
              <a:buChar char="•"/>
            </a:pPr>
            <a:r>
              <a:rPr lang="en-US" dirty="0"/>
              <a:t>What examples does Martin give of insubordination and mutiny against officers?</a:t>
            </a:r>
          </a:p>
          <a:p>
            <a:pPr marL="742950" lvl="1" indent="-285750">
              <a:buFont typeface="Arial" panose="020B0604020202020204" pitchFamily="34" charset="0"/>
              <a:buChar char="•"/>
            </a:pPr>
            <a:r>
              <a:rPr lang="en-US" dirty="0"/>
              <a:t>In the 79’ campaign, the winter was characterized by the officers getting to sleep in nice homes in the village nearby, and the soldiers mostly had to fend for themselves. When they got to the location, the soldiers had to spend the night in the rain, and the officers didn’t help them. Throughout the time the soldiers were there, the officers constantly promised an improvement in conditions, but that never happened. Joseph and his peers dealt with the cold and starvation with no help. Soldiers would break a martial law, where they would fire a shot in camp, and the officers had to come and find who did it, but they never could. Due to this mutinous behavior, the officers allowed the troops to go home for the rest of the winter</a:t>
            </a:r>
          </a:p>
          <a:p>
            <a:pPr marL="742950" lvl="1" indent="-285750">
              <a:buFont typeface="Arial" panose="020B0604020202020204" pitchFamily="34" charset="0"/>
              <a:buChar char="•"/>
            </a:pPr>
            <a:r>
              <a:rPr lang="en-US" dirty="0"/>
              <a:t>In the 80’ campaign, during the Spring, the soldiers were nearly starved. This caused them to disobey their orders and parade around trying to get them to give them food. They tried to get soldiers nearby to join them, but only ended up stabbing an officer. In the end, Col. Stewart helped them get the provisions they wanted from the officers.</a:t>
            </a:r>
          </a:p>
          <a:p>
            <a:pPr marL="285750" indent="-285750">
              <a:buFont typeface="Arial" panose="020B0604020202020204" pitchFamily="34" charset="0"/>
              <a:buChar char="•"/>
            </a:pPr>
            <a:r>
              <a:rPr lang="en-US" dirty="0"/>
              <a:t>What is Martin’s perspective about courage and cowardice?</a:t>
            </a:r>
          </a:p>
          <a:p>
            <a:pPr marL="742950" lvl="1" indent="-285750">
              <a:buFont typeface="Arial" panose="020B0604020202020204" pitchFamily="34" charset="0"/>
              <a:buChar char="•"/>
            </a:pPr>
            <a:r>
              <a:rPr lang="en-US" dirty="0"/>
              <a:t>In the beginning of the book, we get a good look into his view, as he went into the army because he didn’t want to be a coward. Throughout the book, he doesn’t explicitly say anything about bravery or cowardice, but through his actions you can tell he is a brave man. Never, throughout the book, does he not do something with the reasoning being “I was too scared to do so”. In all the battles and minor engagements, he fights in, he never runs away out of fear. When he is caught by a group of refugees after getting stuck, instead of giving into the refugee’s offer of not harming him, he runs away knowing full well they could shoot and probably kill him. When he comes back from his visit from his home in 81’ he finds out his troop has left him for Virginia. His Captain suggests waiting for him and they could head down together, but he wants to be with his men and give them support. The only time he does show a slight of cowardice is during the mud-island siege, where he doesn’t volunteer to raise the flag. This ends up being a good idea and suggests that he is brave—within reason.</a:t>
            </a:r>
          </a:p>
        </p:txBody>
      </p:sp>
    </p:spTree>
    <p:extLst>
      <p:ext uri="{BB962C8B-B14F-4D97-AF65-F5344CB8AC3E}">
        <p14:creationId xmlns:p14="http://schemas.microsoft.com/office/powerpoint/2010/main" val="314899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694456-0A74-3CAB-BAED-2540605AC6A6}"/>
              </a:ext>
            </a:extLst>
          </p:cNvPr>
          <p:cNvSpPr txBox="1"/>
          <p:nvPr/>
        </p:nvSpPr>
        <p:spPr>
          <a:xfrm>
            <a:off x="2046521" y="175364"/>
            <a:ext cx="4593758" cy="830997"/>
          </a:xfrm>
          <a:prstGeom prst="rect">
            <a:avLst/>
          </a:prstGeom>
          <a:noFill/>
        </p:spPr>
        <p:txBody>
          <a:bodyPr wrap="none" rtlCol="0">
            <a:spAutoFit/>
          </a:bodyPr>
          <a:lstStyle/>
          <a:p>
            <a:r>
              <a:rPr lang="en-US" sz="4800" dirty="0"/>
              <a:t>Indigenous Wars</a:t>
            </a:r>
          </a:p>
        </p:txBody>
      </p:sp>
      <p:sp>
        <p:nvSpPr>
          <p:cNvPr id="6" name="TextBox 5">
            <a:extLst>
              <a:ext uri="{FF2B5EF4-FFF2-40B4-BE49-F238E27FC236}">
                <a16:creationId xmlns:a16="http://schemas.microsoft.com/office/drawing/2014/main" id="{E8B0EC2E-B83D-31BB-6ABC-CC8E55516ACA}"/>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conflict between 2 societies with different military cultures</a:t>
            </a:r>
          </a:p>
        </p:txBody>
      </p:sp>
      <p:sp>
        <p:nvSpPr>
          <p:cNvPr id="7" name="TextBox 6">
            <a:extLst>
              <a:ext uri="{FF2B5EF4-FFF2-40B4-BE49-F238E27FC236}">
                <a16:creationId xmlns:a16="http://schemas.microsoft.com/office/drawing/2014/main" id="{1AFBF6F3-4AF3-FC2C-9387-C2121EFEFCDA}"/>
              </a:ext>
            </a:extLst>
          </p:cNvPr>
          <p:cNvSpPr txBox="1"/>
          <p:nvPr/>
        </p:nvSpPr>
        <p:spPr>
          <a:xfrm>
            <a:off x="0" y="1837358"/>
            <a:ext cx="3621954" cy="523220"/>
          </a:xfrm>
          <a:prstGeom prst="rect">
            <a:avLst/>
          </a:prstGeom>
          <a:noFill/>
        </p:spPr>
        <p:txBody>
          <a:bodyPr wrap="none" rtlCol="0">
            <a:spAutoFit/>
          </a:bodyPr>
          <a:lstStyle/>
          <a:p>
            <a:r>
              <a:rPr lang="en-US" sz="2800" dirty="0"/>
              <a:t>Native Military Culture</a:t>
            </a:r>
          </a:p>
        </p:txBody>
      </p:sp>
      <p:sp>
        <p:nvSpPr>
          <p:cNvPr id="8" name="TextBox 7">
            <a:extLst>
              <a:ext uri="{FF2B5EF4-FFF2-40B4-BE49-F238E27FC236}">
                <a16:creationId xmlns:a16="http://schemas.microsoft.com/office/drawing/2014/main" id="{BC39A511-92B1-9B60-CA31-0EADEA256638}"/>
              </a:ext>
            </a:extLst>
          </p:cNvPr>
          <p:cNvSpPr txBox="1"/>
          <p:nvPr/>
        </p:nvSpPr>
        <p:spPr>
          <a:xfrm>
            <a:off x="0" y="2360578"/>
            <a:ext cx="8686800" cy="4526775"/>
          </a:xfrm>
          <a:prstGeom prst="rect">
            <a:avLst/>
          </a:prstGeom>
          <a:noFill/>
        </p:spPr>
        <p:txBody>
          <a:bodyPr wrap="square" rtlCol="0">
            <a:spAutoFit/>
          </a:bodyPr>
          <a:lstStyle/>
          <a:p>
            <a:pPr marL="285750" indent="-285750">
              <a:buFont typeface="Arial" panose="020B0604020202020204" pitchFamily="34" charset="0"/>
              <a:buChar char="•"/>
            </a:pPr>
            <a:r>
              <a:rPr lang="en-US" dirty="0"/>
              <a:t>Cause For Wars among natives:</a:t>
            </a:r>
          </a:p>
          <a:p>
            <a:pPr marL="742950" lvl="1" indent="-285750">
              <a:buFont typeface="Arial" panose="020B0604020202020204" pitchFamily="34" charset="0"/>
              <a:buChar char="•"/>
            </a:pPr>
            <a:r>
              <a:rPr lang="en-US" dirty="0"/>
              <a:t>Revenge against another tribe for killing one of their own</a:t>
            </a:r>
          </a:p>
          <a:p>
            <a:pPr marL="742950" lvl="1" indent="-285750">
              <a:buFont typeface="Arial" panose="020B0604020202020204" pitchFamily="34" charset="0"/>
              <a:buChar char="•"/>
            </a:pPr>
            <a:r>
              <a:rPr lang="en-US" dirty="0"/>
              <a:t>Taking captives to replace that lost member</a:t>
            </a:r>
          </a:p>
          <a:p>
            <a:pPr marL="285750" indent="-285750">
              <a:buFont typeface="Arial" panose="020B0604020202020204" pitchFamily="34" charset="0"/>
              <a:buChar char="•"/>
            </a:pPr>
            <a:r>
              <a:rPr lang="en-US" dirty="0"/>
              <a:t>Native battle Tactics</a:t>
            </a:r>
          </a:p>
          <a:p>
            <a:pPr marL="742950" lvl="1" indent="-285750">
              <a:buFont typeface="Arial" panose="020B0604020202020204" pitchFamily="34" charset="0"/>
              <a:buChar char="•"/>
            </a:pPr>
            <a:r>
              <a:rPr lang="en-US" dirty="0"/>
              <a:t>Focused on ambush to surprise enemy and get captives</a:t>
            </a:r>
          </a:p>
          <a:p>
            <a:pPr marL="742950" lvl="1" indent="-285750">
              <a:buFont typeface="Arial" panose="020B0604020202020204" pitchFamily="34" charset="0"/>
              <a:buChar char="•"/>
            </a:pPr>
            <a:r>
              <a:rPr lang="en-US" dirty="0"/>
              <a:t>Parties usually consist of a few people with good senses</a:t>
            </a:r>
          </a:p>
          <a:p>
            <a:pPr marL="742950" lvl="1" indent="-285750">
              <a:buFont typeface="Arial" panose="020B0604020202020204" pitchFamily="34" charset="0"/>
              <a:buChar char="•"/>
            </a:pPr>
            <a:r>
              <a:rPr lang="en-US" dirty="0"/>
              <a:t>Communicate with accurate animal sounds</a:t>
            </a:r>
          </a:p>
          <a:p>
            <a:pPr marL="742950" lvl="1" indent="-285750">
              <a:buFont typeface="Arial" panose="020B0604020202020204" pitchFamily="34" charset="0"/>
              <a:buChar char="•"/>
            </a:pPr>
            <a:r>
              <a:rPr lang="en-US" dirty="0"/>
              <a:t>Attack with tomahawks and knives</a:t>
            </a:r>
          </a:p>
          <a:p>
            <a:pPr marL="742950" lvl="1" indent="-285750">
              <a:buFont typeface="Arial" panose="020B0604020202020204" pitchFamily="34" charset="0"/>
              <a:buChar char="•"/>
            </a:pPr>
            <a:r>
              <a:rPr lang="en-US" dirty="0"/>
              <a:t>Masters of concealment</a:t>
            </a:r>
          </a:p>
          <a:p>
            <a:pPr marL="285750" indent="-285750">
              <a:buFont typeface="Arial" panose="020B0604020202020204" pitchFamily="34" charset="0"/>
              <a:buChar char="•"/>
            </a:pPr>
            <a:r>
              <a:rPr lang="en-US" dirty="0"/>
              <a:t>Hand-to-Hand combat</a:t>
            </a:r>
          </a:p>
          <a:p>
            <a:pPr marL="742950" lvl="1" indent="-285750">
              <a:buFont typeface="Arial" panose="020B0604020202020204" pitchFamily="34" charset="0"/>
              <a:buChar char="•"/>
            </a:pPr>
            <a:r>
              <a:rPr lang="en-US" dirty="0"/>
              <a:t>Important to natives because the only way to become a “man” was to participate in hand to hand-to-hand combat</a:t>
            </a:r>
          </a:p>
          <a:p>
            <a:pPr marL="285750" indent="-285750">
              <a:buFont typeface="Arial" panose="020B0604020202020204" pitchFamily="34" charset="0"/>
              <a:buChar char="•"/>
            </a:pPr>
            <a:r>
              <a:rPr lang="en-US" dirty="0"/>
              <a:t>Torture</a:t>
            </a:r>
          </a:p>
          <a:p>
            <a:pPr marL="742950" lvl="1" indent="-285750">
              <a:buFont typeface="Arial" panose="020B0604020202020204" pitchFamily="34" charset="0"/>
              <a:buChar char="•"/>
            </a:pPr>
            <a:r>
              <a:rPr lang="en-US" dirty="0"/>
              <a:t>Natives viewed resisting torture as manly. Dying while resisting torture was a great honor.</a:t>
            </a:r>
          </a:p>
          <a:p>
            <a:pPr marL="742950" lvl="1" indent="-285750">
              <a:buFont typeface="Arial" panose="020B0604020202020204" pitchFamily="34" charset="0"/>
              <a:buChar char="•"/>
            </a:pPr>
            <a:r>
              <a:rPr lang="en-US" dirty="0"/>
              <a:t>Europeans viewed torture as savage.</a:t>
            </a:r>
          </a:p>
        </p:txBody>
      </p:sp>
      <p:pic>
        <p:nvPicPr>
          <p:cNvPr id="10" name="Picture 9">
            <a:extLst>
              <a:ext uri="{FF2B5EF4-FFF2-40B4-BE49-F238E27FC236}">
                <a16:creationId xmlns:a16="http://schemas.microsoft.com/office/drawing/2014/main" id="{B89B5DC7-3621-0F6A-8B5F-B6E8B20BAE04}"/>
              </a:ext>
            </a:extLst>
          </p:cNvPr>
          <p:cNvPicPr>
            <a:picLocks noChangeAspect="1"/>
          </p:cNvPicPr>
          <p:nvPr/>
        </p:nvPicPr>
        <p:blipFill>
          <a:blip r:embed="rId2"/>
          <a:stretch>
            <a:fillRect/>
          </a:stretch>
        </p:blipFill>
        <p:spPr>
          <a:xfrm>
            <a:off x="1810977" y="6887353"/>
            <a:ext cx="4829849" cy="4867954"/>
          </a:xfrm>
          <a:prstGeom prst="rect">
            <a:avLst/>
          </a:prstGeom>
        </p:spPr>
      </p:pic>
    </p:spTree>
    <p:extLst>
      <p:ext uri="{BB962C8B-B14F-4D97-AF65-F5344CB8AC3E}">
        <p14:creationId xmlns:p14="http://schemas.microsoft.com/office/powerpoint/2010/main" val="1164406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FBA6A7-0BC2-1534-FE20-436F581B023C}"/>
              </a:ext>
            </a:extLst>
          </p:cNvPr>
          <p:cNvSpPr txBox="1"/>
          <p:nvPr/>
        </p:nvSpPr>
        <p:spPr>
          <a:xfrm>
            <a:off x="0" y="0"/>
            <a:ext cx="8686800" cy="10618291"/>
          </a:xfrm>
          <a:prstGeom prst="rect">
            <a:avLst/>
          </a:prstGeom>
          <a:noFill/>
        </p:spPr>
        <p:txBody>
          <a:bodyPr wrap="square">
            <a:spAutoFit/>
          </a:bodyPr>
          <a:lstStyle/>
          <a:p>
            <a:pPr marL="285750" indent="-285750">
              <a:buFont typeface="Arial" panose="020B0604020202020204" pitchFamily="34" charset="0"/>
              <a:buChar char="•"/>
            </a:pPr>
            <a:r>
              <a:rPr lang="en-US" dirty="0"/>
              <a:t>How does Martin describe the interaction and relationship between soldiers, civilians, and women?</a:t>
            </a:r>
          </a:p>
          <a:p>
            <a:pPr marL="742950" lvl="1" indent="-285750">
              <a:buFont typeface="Arial" panose="020B0604020202020204" pitchFamily="34" charset="0"/>
              <a:buChar char="•"/>
            </a:pPr>
            <a:r>
              <a:rPr lang="en-US" dirty="0"/>
              <a:t>During his foraging journey of 78’, most of the civilians were very kind to the soldiers, even if they had the power to take their property for the army. One family in particularly liked him because he shared the same name as their son who died in the war. Joseph remarks that he was always disappointed when he had to leave them. The young women Joseph met usually liked to mess around with the soldiers but were also very kind. Some women he found at the beginning of their foraging journey tried to get them to trash a house whose people they didn’t like, and others would mess with him when he was trying to get horses. He does say that they were all very kind. Some of the people were weary of him because he was a New Englander (they were from PA), but it didn’t seem like it was that much of an issue</a:t>
            </a:r>
          </a:p>
          <a:p>
            <a:pPr marL="742950" lvl="1" indent="-285750">
              <a:buFont typeface="Arial" panose="020B0604020202020204" pitchFamily="34" charset="0"/>
              <a:buChar char="•"/>
            </a:pPr>
            <a:r>
              <a:rPr lang="en-US" dirty="0"/>
              <a:t>While there were many civilians that were nice, there were more than a few that hated the continentals. For one, Tories were everywhere around the colonies; informing the British of their locations. Some Tories killed joseph’s friend who was on guard, and an old man said, “he would noy let a soldier have a cup if it would save his life.”</a:t>
            </a:r>
          </a:p>
          <a:p>
            <a:pPr marL="285750" indent="-285750">
              <a:buFont typeface="Arial" panose="020B0604020202020204" pitchFamily="34" charset="0"/>
              <a:buChar char="•"/>
            </a:pPr>
            <a:r>
              <a:rPr lang="en-US" dirty="0"/>
              <a:t>What is Martin’s view of the enemy? Of race and ethnicity? Of the new American government?</a:t>
            </a:r>
          </a:p>
          <a:p>
            <a:pPr marL="742950" lvl="1" indent="-285750">
              <a:buFont typeface="Arial" panose="020B0604020202020204" pitchFamily="34" charset="0"/>
              <a:buChar char="•"/>
            </a:pPr>
            <a:r>
              <a:rPr lang="en-US" dirty="0"/>
              <a:t>Throughout the book, Martin never explicitly gives his opinions on the British, because it is implied that he and the reader both dislike them. He does—whenever possible—tell the reader of all the atrocities that they commit throughout the war, including how they treated an American prisoner by locking him in a cellar and feeding him through a pipe. However, he does give his opinion on Americans who supported the British. After his friend Twist is killed by some Refugees/Tories, he tells the reader how he doesn’t understand why they are supporting the revolution.</a:t>
            </a:r>
          </a:p>
          <a:p>
            <a:pPr marL="742950" lvl="1" indent="-285750">
              <a:buFont typeface="Arial" panose="020B0604020202020204" pitchFamily="34" charset="0"/>
              <a:buChar char="•"/>
            </a:pPr>
            <a:r>
              <a:rPr lang="en-US" dirty="0"/>
              <a:t>Of other races, Joseph doesn’t seem to be very favorable. Early in the book, when visiting a house with slaves, he remarks that a slave who was a politician probably got all his viewpoints from his master. When he was training in Valley Forge, he meets a few Indians, and upon seeing them, he says they were of good stature for Indians.</a:t>
            </a:r>
          </a:p>
          <a:p>
            <a:pPr marL="742950" lvl="1" indent="-285750">
              <a:buFont typeface="Arial" panose="020B0604020202020204" pitchFamily="34" charset="0"/>
              <a:buChar char="•"/>
            </a:pPr>
            <a:r>
              <a:rPr lang="en-US" dirty="0"/>
              <a:t>As for the new American government, Martin is thoroughly disappointed. He went through all the hardships of starvation, nakedness, disease and freezing, only to be treated as he didn’t exist after the war. The government had promised every soldier land, a stable food supply, adequate clothing and more, but he and the rest of the army received none.</a:t>
            </a:r>
          </a:p>
        </p:txBody>
      </p:sp>
    </p:spTree>
    <p:extLst>
      <p:ext uri="{BB962C8B-B14F-4D97-AF65-F5344CB8AC3E}">
        <p14:creationId xmlns:p14="http://schemas.microsoft.com/office/powerpoint/2010/main" val="363909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795EA9-1474-8AD5-E829-68191D0ED941}"/>
              </a:ext>
            </a:extLst>
          </p:cNvPr>
          <p:cNvSpPr txBox="1"/>
          <p:nvPr/>
        </p:nvSpPr>
        <p:spPr>
          <a:xfrm>
            <a:off x="-1" y="0"/>
            <a:ext cx="8686801" cy="3416320"/>
          </a:xfrm>
          <a:prstGeom prst="rect">
            <a:avLst/>
          </a:prstGeom>
          <a:noFill/>
        </p:spPr>
        <p:txBody>
          <a:bodyPr wrap="square">
            <a:spAutoFit/>
          </a:bodyPr>
          <a:lstStyle/>
          <a:p>
            <a:pPr marL="285750" indent="-285750">
              <a:buFont typeface="Arial" panose="020B0604020202020204" pitchFamily="34" charset="0"/>
              <a:buChar char="•"/>
            </a:pPr>
            <a:r>
              <a:rPr lang="en-US" dirty="0"/>
              <a:t>How does Martin defend the Continental Army? Why, according to him, was it needed?</a:t>
            </a:r>
          </a:p>
          <a:p>
            <a:pPr marL="742950" lvl="1" indent="-285750">
              <a:buFont typeface="Arial" panose="020B0604020202020204" pitchFamily="34" charset="0"/>
              <a:buChar char="•"/>
            </a:pPr>
            <a:r>
              <a:rPr lang="en-US" dirty="0"/>
              <a:t>According to Martin, the army was needed because no one would have done what they did. The militia was brave and did serve the country well, but none of the men who served in it would have suffered through starvation, nakedness and freezing temperatures like the army did. Throughout the story, most of what Martin did was march constantly back and forth between towns. He even crossed the same river 4 separate times in the winter. The amount of times starvation is brought up by Martin is astounding, it seems like it happened every few pages. It wasn’t even just a seasonal thing! The worst hunger he went through was in the middle of May, when the troops mutinied due to the lack of provisions.</a:t>
            </a:r>
          </a:p>
        </p:txBody>
      </p:sp>
    </p:spTree>
    <p:extLst>
      <p:ext uri="{BB962C8B-B14F-4D97-AF65-F5344CB8AC3E}">
        <p14:creationId xmlns:p14="http://schemas.microsoft.com/office/powerpoint/2010/main" val="813303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48BD0D-ED06-5447-F97C-B530D1E489F2}"/>
              </a:ext>
            </a:extLst>
          </p:cNvPr>
          <p:cNvSpPr txBox="1"/>
          <p:nvPr/>
        </p:nvSpPr>
        <p:spPr>
          <a:xfrm>
            <a:off x="0" y="246553"/>
            <a:ext cx="4127925" cy="523220"/>
          </a:xfrm>
          <a:prstGeom prst="rect">
            <a:avLst/>
          </a:prstGeom>
          <a:noFill/>
        </p:spPr>
        <p:txBody>
          <a:bodyPr wrap="none" rtlCol="0">
            <a:spAutoFit/>
          </a:bodyPr>
          <a:lstStyle/>
          <a:p>
            <a:r>
              <a:rPr lang="en-US" sz="2800" dirty="0"/>
              <a:t>European Military Culture</a:t>
            </a:r>
          </a:p>
        </p:txBody>
      </p:sp>
      <p:sp>
        <p:nvSpPr>
          <p:cNvPr id="4" name="TextBox 3">
            <a:extLst>
              <a:ext uri="{FF2B5EF4-FFF2-40B4-BE49-F238E27FC236}">
                <a16:creationId xmlns:a16="http://schemas.microsoft.com/office/drawing/2014/main" id="{D5364706-68D9-52B3-4FD0-09BF166BB060}"/>
              </a:ext>
            </a:extLst>
          </p:cNvPr>
          <p:cNvSpPr txBox="1"/>
          <p:nvPr/>
        </p:nvSpPr>
        <p:spPr>
          <a:xfrm>
            <a:off x="0" y="917789"/>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English military culture is characterized by a fear of standing armies</a:t>
            </a:r>
          </a:p>
          <a:p>
            <a:pPr marL="742950" lvl="1" indent="-285750">
              <a:buFont typeface="Arial" panose="020B0604020202020204" pitchFamily="34" charset="0"/>
              <a:buChar char="•"/>
            </a:pPr>
            <a:r>
              <a:rPr lang="en-US" dirty="0"/>
              <a:t>Standing armies were viewed as tyrannical and against liberty</a:t>
            </a:r>
          </a:p>
          <a:p>
            <a:pPr marL="742950" lvl="1" indent="-285750">
              <a:buFont typeface="Arial" panose="020B0604020202020204" pitchFamily="34" charset="0"/>
              <a:buChar char="•"/>
            </a:pPr>
            <a:r>
              <a:rPr lang="en-US" dirty="0"/>
              <a:t>Instead, militias were used, and war was supposed to be fought by the people</a:t>
            </a:r>
          </a:p>
          <a:p>
            <a:pPr marL="742950" lvl="1" indent="-285750">
              <a:buFont typeface="Arial" panose="020B0604020202020204" pitchFamily="34" charset="0"/>
              <a:buChar char="•"/>
            </a:pPr>
            <a:r>
              <a:rPr lang="en-US" dirty="0"/>
              <a:t>Every man would participate in drills every other month</a:t>
            </a:r>
          </a:p>
          <a:p>
            <a:pPr marL="285750" indent="-285750">
              <a:buFont typeface="Arial" panose="020B0604020202020204" pitchFamily="34" charset="0"/>
              <a:buChar char="•"/>
            </a:pPr>
            <a:r>
              <a:rPr lang="en-US" dirty="0"/>
              <a:t>English line tactics</a:t>
            </a:r>
          </a:p>
          <a:p>
            <a:pPr marL="742950" lvl="1" indent="-285750">
              <a:buFont typeface="Arial" panose="020B0604020202020204" pitchFamily="34" charset="0"/>
              <a:buChar char="•"/>
            </a:pPr>
            <a:r>
              <a:rPr lang="en-US" dirty="0"/>
              <a:t>Men would stand shoulder-to-shoulder and fire timed volleys at the enemy to instill shock</a:t>
            </a:r>
          </a:p>
          <a:p>
            <a:pPr marL="742950" lvl="1" indent="-285750">
              <a:buFont typeface="Arial" panose="020B0604020202020204" pitchFamily="34" charset="0"/>
              <a:buChar char="•"/>
            </a:pPr>
            <a:r>
              <a:rPr lang="en-US" dirty="0"/>
              <a:t>A lot of precision and training were necessary to perform effectively</a:t>
            </a:r>
          </a:p>
          <a:p>
            <a:pPr marL="742950" lvl="1" indent="-285750">
              <a:buFont typeface="Arial" panose="020B0604020202020204" pitchFamily="34" charset="0"/>
              <a:buChar char="•"/>
            </a:pPr>
            <a:r>
              <a:rPr lang="en-US" dirty="0"/>
              <a:t>Common weapons during this time were the matchlock, and later, the flintlock</a:t>
            </a:r>
          </a:p>
        </p:txBody>
      </p:sp>
      <p:pic>
        <p:nvPicPr>
          <p:cNvPr id="6" name="Picture 5">
            <a:extLst>
              <a:ext uri="{FF2B5EF4-FFF2-40B4-BE49-F238E27FC236}">
                <a16:creationId xmlns:a16="http://schemas.microsoft.com/office/drawing/2014/main" id="{A8A61D01-D63C-241F-179F-401FFCD077BF}"/>
              </a:ext>
            </a:extLst>
          </p:cNvPr>
          <p:cNvPicPr>
            <a:picLocks noChangeAspect="1"/>
          </p:cNvPicPr>
          <p:nvPr/>
        </p:nvPicPr>
        <p:blipFill>
          <a:blip r:embed="rId2"/>
          <a:stretch>
            <a:fillRect/>
          </a:stretch>
        </p:blipFill>
        <p:spPr>
          <a:xfrm>
            <a:off x="0" y="3503112"/>
            <a:ext cx="8686800" cy="3201506"/>
          </a:xfrm>
          <a:prstGeom prst="rect">
            <a:avLst/>
          </a:prstGeom>
        </p:spPr>
      </p:pic>
      <p:sp>
        <p:nvSpPr>
          <p:cNvPr id="7" name="TextBox 6">
            <a:extLst>
              <a:ext uri="{FF2B5EF4-FFF2-40B4-BE49-F238E27FC236}">
                <a16:creationId xmlns:a16="http://schemas.microsoft.com/office/drawing/2014/main" id="{63F3FC46-A586-97A6-9E47-6A9397714061}"/>
              </a:ext>
            </a:extLst>
          </p:cNvPr>
          <p:cNvSpPr txBox="1"/>
          <p:nvPr/>
        </p:nvSpPr>
        <p:spPr>
          <a:xfrm>
            <a:off x="0" y="6864263"/>
            <a:ext cx="3421386" cy="523220"/>
          </a:xfrm>
          <a:prstGeom prst="rect">
            <a:avLst/>
          </a:prstGeom>
          <a:noFill/>
        </p:spPr>
        <p:txBody>
          <a:bodyPr wrap="none" rtlCol="0">
            <a:spAutoFit/>
          </a:bodyPr>
          <a:lstStyle/>
          <a:p>
            <a:r>
              <a:rPr lang="en-US" sz="2800" dirty="0"/>
              <a:t>Colonial adaptations</a:t>
            </a:r>
          </a:p>
        </p:txBody>
      </p:sp>
      <p:sp>
        <p:nvSpPr>
          <p:cNvPr id="8" name="TextBox 7">
            <a:extLst>
              <a:ext uri="{FF2B5EF4-FFF2-40B4-BE49-F238E27FC236}">
                <a16:creationId xmlns:a16="http://schemas.microsoft.com/office/drawing/2014/main" id="{0102E669-76BE-DA27-29C8-1CF24779CED1}"/>
              </a:ext>
            </a:extLst>
          </p:cNvPr>
          <p:cNvSpPr txBox="1"/>
          <p:nvPr/>
        </p:nvSpPr>
        <p:spPr>
          <a:xfrm>
            <a:off x="0" y="738748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Tidewater War (Virginia, 1622-1632)</a:t>
            </a:r>
          </a:p>
          <a:p>
            <a:pPr marL="742950" lvl="1" indent="-285750">
              <a:buFont typeface="Arial" panose="020B0604020202020204" pitchFamily="34" charset="0"/>
              <a:buChar char="•"/>
            </a:pPr>
            <a:r>
              <a:rPr lang="en-US" dirty="0"/>
              <a:t>On March 22</a:t>
            </a:r>
            <a:r>
              <a:rPr lang="en-US" baseline="30000" dirty="0"/>
              <a:t>nd</a:t>
            </a:r>
            <a:r>
              <a:rPr lang="en-US" dirty="0"/>
              <a:t>, 1622, Natives ambushed settlements in Virginia, killing 25% of the population.</a:t>
            </a:r>
          </a:p>
          <a:p>
            <a:pPr marL="742950" lvl="1" indent="-285750">
              <a:buFont typeface="Arial" panose="020B0604020202020204" pitchFamily="34" charset="0"/>
              <a:buChar char="•"/>
            </a:pPr>
            <a:r>
              <a:rPr lang="en-US" dirty="0"/>
              <a:t>Colonists would march into the woods asking for battle but were only met with more ambushes and laughter.</a:t>
            </a:r>
          </a:p>
          <a:p>
            <a:pPr marL="1200150" lvl="2" indent="-285750">
              <a:buFont typeface="Arial" panose="020B0604020202020204" pitchFamily="34" charset="0"/>
              <a:buChar char="•"/>
            </a:pPr>
            <a:r>
              <a:rPr lang="en-US" dirty="0"/>
              <a:t>Made the colonists realize they were vulnerable to native tactics</a:t>
            </a:r>
          </a:p>
          <a:p>
            <a:pPr marL="742950" lvl="1" indent="-285750">
              <a:buFont typeface="Arial" panose="020B0604020202020204" pitchFamily="34" charset="0"/>
              <a:buChar char="•"/>
            </a:pPr>
            <a:r>
              <a:rPr lang="en-US" dirty="0"/>
              <a:t>Colonials trying to adapt</a:t>
            </a:r>
          </a:p>
          <a:p>
            <a:pPr marL="1200150" lvl="2" indent="-285750">
              <a:buFont typeface="Arial" panose="020B0604020202020204" pitchFamily="34" charset="0"/>
              <a:buChar char="•"/>
            </a:pPr>
            <a:r>
              <a:rPr lang="en-US" dirty="0"/>
              <a:t>Create strongholds and defenses to protect people</a:t>
            </a:r>
          </a:p>
          <a:p>
            <a:pPr marL="1657350" lvl="3" indent="-285750">
              <a:buFont typeface="Arial" panose="020B0604020202020204" pitchFamily="34" charset="0"/>
              <a:buChar char="•"/>
            </a:pPr>
            <a:r>
              <a:rPr lang="en-US" dirty="0"/>
              <a:t>Natives would not put the defenses under siege, leading to a waste of time and resources</a:t>
            </a:r>
          </a:p>
          <a:p>
            <a:pPr marL="1200150" lvl="2" indent="-285750">
              <a:buFont typeface="Arial" panose="020B0604020202020204" pitchFamily="34" charset="0"/>
              <a:buChar char="•"/>
            </a:pPr>
            <a:r>
              <a:rPr lang="en-US" dirty="0"/>
              <a:t>Create a defensive line and forts</a:t>
            </a:r>
          </a:p>
          <a:p>
            <a:pPr marL="1657350" lvl="3" indent="-285750">
              <a:buFont typeface="Arial" panose="020B0604020202020204" pitchFamily="34" charset="0"/>
              <a:buChar char="•"/>
            </a:pPr>
            <a:r>
              <a:rPr lang="en-US" dirty="0"/>
              <a:t>Natives could easily sneak through the line with concealment</a:t>
            </a:r>
          </a:p>
          <a:p>
            <a:pPr marL="1200150" lvl="2" indent="-285750">
              <a:buFont typeface="Arial" panose="020B0604020202020204" pitchFamily="34" charset="0"/>
              <a:buChar char="•"/>
            </a:pPr>
            <a:r>
              <a:rPr lang="en-US" dirty="0"/>
              <a:t>Create rangers</a:t>
            </a:r>
          </a:p>
          <a:p>
            <a:pPr marL="1657350" lvl="3" indent="-285750">
              <a:buFont typeface="Arial" panose="020B0604020202020204" pitchFamily="34" charset="0"/>
              <a:buChar char="•"/>
            </a:pPr>
            <a:r>
              <a:rPr lang="en-US" dirty="0"/>
              <a:t>Semi useful, could report whereabouts of natives</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4266072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E57BB-0FB3-B680-9D43-45C5E505A1DE}"/>
              </a:ext>
            </a:extLst>
          </p:cNvPr>
          <p:cNvPicPr>
            <a:picLocks noChangeAspect="1"/>
          </p:cNvPicPr>
          <p:nvPr/>
        </p:nvPicPr>
        <p:blipFill>
          <a:blip r:embed="rId2"/>
          <a:stretch>
            <a:fillRect/>
          </a:stretch>
        </p:blipFill>
        <p:spPr>
          <a:xfrm>
            <a:off x="4666326" y="335124"/>
            <a:ext cx="3491422" cy="2625964"/>
          </a:xfrm>
          <a:prstGeom prst="rect">
            <a:avLst/>
          </a:prstGeom>
        </p:spPr>
      </p:pic>
      <p:pic>
        <p:nvPicPr>
          <p:cNvPr id="5" name="Picture 4">
            <a:extLst>
              <a:ext uri="{FF2B5EF4-FFF2-40B4-BE49-F238E27FC236}">
                <a16:creationId xmlns:a16="http://schemas.microsoft.com/office/drawing/2014/main" id="{35D1E717-1E25-7CFD-D7C7-D7C179513717}"/>
              </a:ext>
            </a:extLst>
          </p:cNvPr>
          <p:cNvPicPr>
            <a:picLocks noChangeAspect="1"/>
          </p:cNvPicPr>
          <p:nvPr/>
        </p:nvPicPr>
        <p:blipFill>
          <a:blip r:embed="rId3"/>
          <a:stretch>
            <a:fillRect/>
          </a:stretch>
        </p:blipFill>
        <p:spPr>
          <a:xfrm>
            <a:off x="169103" y="243459"/>
            <a:ext cx="3851373" cy="2809294"/>
          </a:xfrm>
          <a:prstGeom prst="rect">
            <a:avLst/>
          </a:prstGeom>
        </p:spPr>
      </p:pic>
      <p:sp>
        <p:nvSpPr>
          <p:cNvPr id="7" name="TextBox 6">
            <a:extLst>
              <a:ext uri="{FF2B5EF4-FFF2-40B4-BE49-F238E27FC236}">
                <a16:creationId xmlns:a16="http://schemas.microsoft.com/office/drawing/2014/main" id="{37C1E136-EF93-D715-A2C6-9B9FBA088A52}"/>
              </a:ext>
            </a:extLst>
          </p:cNvPr>
          <p:cNvSpPr txBox="1"/>
          <p:nvPr/>
        </p:nvSpPr>
        <p:spPr>
          <a:xfrm>
            <a:off x="0" y="3306871"/>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Successful Adaptations during Tidewater War:</a:t>
            </a:r>
          </a:p>
          <a:p>
            <a:pPr marL="742950" lvl="1" indent="-285750">
              <a:buFont typeface="Arial" panose="020B0604020202020204" pitchFamily="34" charset="0"/>
              <a:buChar char="•"/>
            </a:pPr>
            <a:r>
              <a:rPr lang="en-US" dirty="0"/>
              <a:t>Create alliances with other natives to have them reveal settlements to the colonists</a:t>
            </a:r>
          </a:p>
          <a:p>
            <a:pPr marL="1200150" lvl="2" indent="-285750">
              <a:buFont typeface="Arial" panose="020B0604020202020204" pitchFamily="34" charset="0"/>
              <a:buChar char="•"/>
            </a:pPr>
            <a:r>
              <a:rPr lang="en-US" dirty="0"/>
              <a:t>Use this information to destroy food supplies, crippling natives</a:t>
            </a:r>
          </a:p>
          <a:p>
            <a:pPr marL="742950" lvl="1" indent="-285750">
              <a:buFont typeface="Arial" panose="020B0604020202020204" pitchFamily="34" charset="0"/>
              <a:buChar char="•"/>
            </a:pPr>
            <a:r>
              <a:rPr lang="en-US" dirty="0"/>
              <a:t>Use ambush tactics of their own by hiding behind trees and firing</a:t>
            </a:r>
          </a:p>
        </p:txBody>
      </p:sp>
      <p:sp>
        <p:nvSpPr>
          <p:cNvPr id="8" name="TextBox 7">
            <a:extLst>
              <a:ext uri="{FF2B5EF4-FFF2-40B4-BE49-F238E27FC236}">
                <a16:creationId xmlns:a16="http://schemas.microsoft.com/office/drawing/2014/main" id="{6130CC84-0766-B411-A3CA-1568F827DD86}"/>
              </a:ext>
            </a:extLst>
          </p:cNvPr>
          <p:cNvSpPr txBox="1"/>
          <p:nvPr/>
        </p:nvSpPr>
        <p:spPr>
          <a:xfrm>
            <a:off x="0" y="4868372"/>
            <a:ext cx="6942093" cy="523220"/>
          </a:xfrm>
          <a:prstGeom prst="rect">
            <a:avLst/>
          </a:prstGeom>
          <a:noFill/>
        </p:spPr>
        <p:txBody>
          <a:bodyPr wrap="none" rtlCol="0">
            <a:spAutoFit/>
          </a:bodyPr>
          <a:lstStyle/>
          <a:p>
            <a:r>
              <a:rPr lang="en-US" sz="2800" dirty="0"/>
              <a:t>King Phillip’s War (New England, 1675-1676)</a:t>
            </a:r>
          </a:p>
        </p:txBody>
      </p:sp>
      <p:pic>
        <p:nvPicPr>
          <p:cNvPr id="12" name="Picture 11">
            <a:extLst>
              <a:ext uri="{FF2B5EF4-FFF2-40B4-BE49-F238E27FC236}">
                <a16:creationId xmlns:a16="http://schemas.microsoft.com/office/drawing/2014/main" id="{4F846B45-A2DE-AEA0-B67D-237DFC423138}"/>
              </a:ext>
            </a:extLst>
          </p:cNvPr>
          <p:cNvPicPr>
            <a:picLocks noChangeAspect="1"/>
          </p:cNvPicPr>
          <p:nvPr/>
        </p:nvPicPr>
        <p:blipFill>
          <a:blip r:embed="rId4"/>
          <a:stretch>
            <a:fillRect/>
          </a:stretch>
        </p:blipFill>
        <p:spPr>
          <a:xfrm>
            <a:off x="2094789" y="8223136"/>
            <a:ext cx="4239406" cy="3345046"/>
          </a:xfrm>
          <a:prstGeom prst="rect">
            <a:avLst/>
          </a:prstGeom>
        </p:spPr>
      </p:pic>
      <p:sp>
        <p:nvSpPr>
          <p:cNvPr id="13" name="TextBox 12">
            <a:extLst>
              <a:ext uri="{FF2B5EF4-FFF2-40B4-BE49-F238E27FC236}">
                <a16:creationId xmlns:a16="http://schemas.microsoft.com/office/drawing/2014/main" id="{6D393B2F-6A83-8136-7A00-EA9B341D82F6}"/>
              </a:ext>
            </a:extLst>
          </p:cNvPr>
          <p:cNvSpPr txBox="1"/>
          <p:nvPr/>
        </p:nvSpPr>
        <p:spPr>
          <a:xfrm>
            <a:off x="-15628" y="5391592"/>
            <a:ext cx="870242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Bloodiest war in American history (by percentages)</a:t>
            </a:r>
          </a:p>
          <a:p>
            <a:pPr marL="742950" lvl="1" indent="-285750">
              <a:buFont typeface="Arial" panose="020B0604020202020204" pitchFamily="34" charset="0"/>
              <a:buChar char="•"/>
            </a:pPr>
            <a:r>
              <a:rPr lang="en-US" dirty="0"/>
              <a:t>40% of natives died, 5% of English colonists</a:t>
            </a:r>
          </a:p>
          <a:p>
            <a:pPr marL="285750" indent="-285750">
              <a:buFont typeface="Arial" panose="020B0604020202020204" pitchFamily="34" charset="0"/>
              <a:buChar char="•"/>
            </a:pPr>
            <a:r>
              <a:rPr lang="en-US" dirty="0"/>
              <a:t>Started with the devastation of New England towns by the Wampanoag</a:t>
            </a:r>
          </a:p>
          <a:p>
            <a:pPr marL="285750" indent="-285750">
              <a:buFont typeface="Arial" panose="020B0604020202020204" pitchFamily="34" charset="0"/>
              <a:buChar char="•"/>
            </a:pPr>
            <a:r>
              <a:rPr lang="en-US" dirty="0"/>
              <a:t>English use their new tactics to go and destroy native towns</a:t>
            </a:r>
          </a:p>
          <a:p>
            <a:pPr marL="742950" lvl="1" indent="-285750">
              <a:buFont typeface="Arial" panose="020B0604020202020204" pitchFamily="34" charset="0"/>
              <a:buChar char="•"/>
            </a:pPr>
            <a:r>
              <a:rPr lang="en-US" dirty="0"/>
              <a:t>Battle of great swamp (1676)</a:t>
            </a:r>
          </a:p>
          <a:p>
            <a:pPr marL="1200150" lvl="2" indent="-285750">
              <a:buFont typeface="Arial" panose="020B0604020202020204" pitchFamily="34" charset="0"/>
              <a:buChar char="•"/>
            </a:pPr>
            <a:r>
              <a:rPr lang="en-US" dirty="0"/>
              <a:t>Fearing an attack next year, the colonists made a preemptive attack on the natives during the winter</a:t>
            </a:r>
          </a:p>
          <a:p>
            <a:pPr marL="1200150" lvl="2" indent="-285750">
              <a:buFont typeface="Arial" panose="020B0604020202020204" pitchFamily="34" charset="0"/>
              <a:buChar char="•"/>
            </a:pPr>
            <a:r>
              <a:rPr lang="en-US" dirty="0"/>
              <a:t>The entire village was burnt to the ground</a:t>
            </a:r>
          </a:p>
        </p:txBody>
      </p:sp>
    </p:spTree>
    <p:extLst>
      <p:ext uri="{BB962C8B-B14F-4D97-AF65-F5344CB8AC3E}">
        <p14:creationId xmlns:p14="http://schemas.microsoft.com/office/powerpoint/2010/main" val="2742937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928F73-32A6-36F6-EC31-767874BA6627}"/>
              </a:ext>
            </a:extLst>
          </p:cNvPr>
          <p:cNvPicPr>
            <a:picLocks noChangeAspect="1"/>
          </p:cNvPicPr>
          <p:nvPr/>
        </p:nvPicPr>
        <p:blipFill>
          <a:blip r:embed="rId2"/>
          <a:stretch>
            <a:fillRect/>
          </a:stretch>
        </p:blipFill>
        <p:spPr>
          <a:xfrm>
            <a:off x="52489" y="100207"/>
            <a:ext cx="8634311" cy="4663858"/>
          </a:xfrm>
          <a:prstGeom prst="rect">
            <a:avLst/>
          </a:prstGeom>
        </p:spPr>
      </p:pic>
      <p:sp>
        <p:nvSpPr>
          <p:cNvPr id="2" name="TextBox 1">
            <a:extLst>
              <a:ext uri="{FF2B5EF4-FFF2-40B4-BE49-F238E27FC236}">
                <a16:creationId xmlns:a16="http://schemas.microsoft.com/office/drawing/2014/main" id="{6E08E21C-EE87-CDCA-E30E-3943475D61AB}"/>
              </a:ext>
            </a:extLst>
          </p:cNvPr>
          <p:cNvSpPr txBox="1"/>
          <p:nvPr/>
        </p:nvSpPr>
        <p:spPr>
          <a:xfrm>
            <a:off x="0" y="4910203"/>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Colonial Adaptation: Benjamin Church</a:t>
            </a:r>
          </a:p>
          <a:p>
            <a:pPr marL="742950" lvl="1" indent="-285750">
              <a:buFont typeface="Arial" panose="020B0604020202020204" pitchFamily="34" charset="0"/>
              <a:buChar char="•"/>
            </a:pPr>
            <a:r>
              <a:rPr lang="en-US" dirty="0"/>
              <a:t>Benjamin church got permission to make a militia that fought like the natives.</a:t>
            </a:r>
          </a:p>
          <a:p>
            <a:pPr marL="742950" lvl="1" indent="-285750">
              <a:buFont typeface="Arial" panose="020B0604020202020204" pitchFamily="34" charset="0"/>
              <a:buChar char="•"/>
            </a:pPr>
            <a:r>
              <a:rPr lang="en-US" dirty="0"/>
              <a:t>The ambush tactics used were very successful</a:t>
            </a:r>
          </a:p>
          <a:p>
            <a:pPr marL="285750" indent="-285750">
              <a:buFont typeface="Arial" panose="020B0604020202020204" pitchFamily="34" charset="0"/>
              <a:buChar char="•"/>
            </a:pPr>
            <a:r>
              <a:rPr lang="en-US" dirty="0"/>
              <a:t>Native Adaptation: Volley fire</a:t>
            </a:r>
          </a:p>
          <a:p>
            <a:pPr marL="742950" lvl="1" indent="-285750">
              <a:buFont typeface="Arial" panose="020B0604020202020204" pitchFamily="34" charset="0"/>
              <a:buChar char="•"/>
            </a:pPr>
            <a:r>
              <a:rPr lang="en-US" dirty="0"/>
              <a:t>During one example, Benjamin Church’s group encountered a native unit that ambushed them with volley fire.</a:t>
            </a:r>
          </a:p>
          <a:p>
            <a:pPr marL="285750" indent="-285750">
              <a:buFont typeface="Arial" panose="020B0604020202020204" pitchFamily="34" charset="0"/>
              <a:buChar char="•"/>
            </a:pPr>
            <a:r>
              <a:rPr lang="en-US" dirty="0"/>
              <a:t>Outcome from the war</a:t>
            </a:r>
          </a:p>
          <a:p>
            <a:pPr marL="742950" lvl="1" indent="-285750">
              <a:buFont typeface="Arial" panose="020B0604020202020204" pitchFamily="34" charset="0"/>
              <a:buChar char="•"/>
            </a:pPr>
            <a:r>
              <a:rPr lang="en-US" dirty="0"/>
              <a:t>Many accounts of the war were created for the time.</a:t>
            </a:r>
          </a:p>
          <a:p>
            <a:pPr marL="742950" lvl="1" indent="-285750">
              <a:buFont typeface="Arial" panose="020B0604020202020204" pitchFamily="34" charset="0"/>
              <a:buChar char="•"/>
            </a:pPr>
            <a:r>
              <a:rPr lang="en-US" dirty="0"/>
              <a:t>This was the start of the colonists viewing themselves as Americans</a:t>
            </a:r>
          </a:p>
          <a:p>
            <a:pPr marL="742950" lvl="1" indent="-285750">
              <a:buFont typeface="Arial" panose="020B0604020202020204" pitchFamily="34" charset="0"/>
              <a:buChar char="•"/>
            </a:pPr>
            <a:r>
              <a:rPr lang="en-US" dirty="0"/>
              <a:t>Led to the natives being viewed as savages</a:t>
            </a:r>
          </a:p>
          <a:p>
            <a:pPr marL="285750" indent="-285750">
              <a:buFont typeface="Arial" panose="020B0604020202020204" pitchFamily="34" charset="0"/>
              <a:buChar char="•"/>
            </a:pPr>
            <a:r>
              <a:rPr lang="en-US" dirty="0"/>
              <a:t>Significance to question 1 of the overarching questions</a:t>
            </a:r>
          </a:p>
          <a:p>
            <a:pPr marL="742950" lvl="1" indent="-285750">
              <a:buFont typeface="Arial" panose="020B0604020202020204" pitchFamily="34" charset="0"/>
              <a:buChar char="•"/>
            </a:pPr>
            <a:r>
              <a:rPr lang="en-US" dirty="0"/>
              <a:t>The enemies were savages, the only way that they could be beat was to adapt their savage tactics</a:t>
            </a:r>
          </a:p>
        </p:txBody>
      </p:sp>
    </p:spTree>
    <p:extLst>
      <p:ext uri="{BB962C8B-B14F-4D97-AF65-F5344CB8AC3E}">
        <p14:creationId xmlns:p14="http://schemas.microsoft.com/office/powerpoint/2010/main" val="912085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01DC4D-7B37-8566-50BF-C8161FE0CA1B}"/>
              </a:ext>
            </a:extLst>
          </p:cNvPr>
          <p:cNvSpPr txBox="1"/>
          <p:nvPr/>
        </p:nvSpPr>
        <p:spPr>
          <a:xfrm>
            <a:off x="0" y="175364"/>
            <a:ext cx="8686799" cy="830997"/>
          </a:xfrm>
          <a:prstGeom prst="rect">
            <a:avLst/>
          </a:prstGeom>
          <a:noFill/>
        </p:spPr>
        <p:txBody>
          <a:bodyPr wrap="square" rtlCol="0">
            <a:spAutoFit/>
          </a:bodyPr>
          <a:lstStyle/>
          <a:p>
            <a:pPr algn="ctr"/>
            <a:r>
              <a:rPr lang="en-US" sz="4800" dirty="0"/>
              <a:t>Colonial Wars</a:t>
            </a:r>
          </a:p>
        </p:txBody>
      </p:sp>
      <p:sp>
        <p:nvSpPr>
          <p:cNvPr id="3" name="TextBox 2">
            <a:extLst>
              <a:ext uri="{FF2B5EF4-FFF2-40B4-BE49-F238E27FC236}">
                <a16:creationId xmlns:a16="http://schemas.microsoft.com/office/drawing/2014/main" id="{21E60D15-A53E-5190-80CE-5C47C5413AD3}"/>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the sowing of discontent between colonists and the British</a:t>
            </a:r>
          </a:p>
        </p:txBody>
      </p:sp>
      <p:sp>
        <p:nvSpPr>
          <p:cNvPr id="4" name="TextBox 3">
            <a:extLst>
              <a:ext uri="{FF2B5EF4-FFF2-40B4-BE49-F238E27FC236}">
                <a16:creationId xmlns:a16="http://schemas.microsoft.com/office/drawing/2014/main" id="{5F180569-342C-B073-DE9F-B306E83F868D}"/>
              </a:ext>
            </a:extLst>
          </p:cNvPr>
          <p:cNvSpPr txBox="1"/>
          <p:nvPr/>
        </p:nvSpPr>
        <p:spPr>
          <a:xfrm>
            <a:off x="0" y="1652692"/>
            <a:ext cx="8686800" cy="5632311"/>
          </a:xfrm>
          <a:prstGeom prst="rect">
            <a:avLst/>
          </a:prstGeom>
          <a:noFill/>
        </p:spPr>
        <p:txBody>
          <a:bodyPr wrap="square" rtlCol="0">
            <a:spAutoFit/>
          </a:bodyPr>
          <a:lstStyle/>
          <a:p>
            <a:pPr marL="285750" indent="-285750">
              <a:buFont typeface="Arial" panose="020B0604020202020204" pitchFamily="34" charset="0"/>
              <a:buChar char="•"/>
            </a:pPr>
            <a:r>
              <a:rPr lang="en-US" dirty="0"/>
              <a:t>British advantages over the French</a:t>
            </a:r>
          </a:p>
          <a:p>
            <a:pPr marL="742950" lvl="1" indent="-285750">
              <a:buFont typeface="Arial" panose="020B0604020202020204" pitchFamily="34" charset="0"/>
              <a:buChar char="•"/>
            </a:pPr>
            <a:r>
              <a:rPr lang="en-US" dirty="0"/>
              <a:t>England had the most dominant navy in the world</a:t>
            </a:r>
          </a:p>
          <a:p>
            <a:pPr marL="742950" lvl="1" indent="-285750">
              <a:buFont typeface="Arial" panose="020B0604020202020204" pitchFamily="34" charset="0"/>
              <a:buChar char="•"/>
            </a:pPr>
            <a:r>
              <a:rPr lang="en-US" dirty="0"/>
              <a:t>The British colonies were much more populated  and developed than the French ones</a:t>
            </a:r>
          </a:p>
          <a:p>
            <a:pPr marL="1200150" lvl="2" indent="-285750">
              <a:buFont typeface="Arial" panose="020B0604020202020204" pitchFamily="34" charset="0"/>
              <a:buChar char="•"/>
            </a:pPr>
            <a:r>
              <a:rPr lang="en-US" dirty="0"/>
              <a:t>British were focused on agriculture while French were focused on fur trading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King William’s War (1689-1697)</a:t>
            </a:r>
          </a:p>
          <a:p>
            <a:pPr marL="742950" lvl="1" indent="-285750">
              <a:buFont typeface="Arial" panose="020B0604020202020204" pitchFamily="34" charset="0"/>
              <a:buChar char="•"/>
            </a:pPr>
            <a:r>
              <a:rPr lang="en-US" dirty="0"/>
              <a:t>French and Natives strike New England and New York</a:t>
            </a:r>
          </a:p>
          <a:p>
            <a:pPr marL="742950" lvl="1" indent="-285750">
              <a:buFont typeface="Arial" panose="020B0604020202020204" pitchFamily="34" charset="0"/>
              <a:buChar char="•"/>
            </a:pPr>
            <a:r>
              <a:rPr lang="en-US" dirty="0"/>
              <a:t>Leads to colonists meeting to develop a plan to attack Canada</a:t>
            </a:r>
          </a:p>
          <a:p>
            <a:pPr marL="1200150" lvl="2" indent="-285750">
              <a:buFont typeface="Arial" panose="020B0604020202020204" pitchFamily="34" charset="0"/>
              <a:buChar char="•"/>
            </a:pPr>
            <a:r>
              <a:rPr lang="en-US" dirty="0"/>
              <a:t>Create a plan called “The Blueprint” with two groups</a:t>
            </a:r>
          </a:p>
          <a:p>
            <a:pPr marL="1657350" lvl="3" indent="-285750">
              <a:buFont typeface="Arial" panose="020B0604020202020204" pitchFamily="34" charset="0"/>
              <a:buChar char="•"/>
            </a:pPr>
            <a:r>
              <a:rPr lang="en-US" dirty="0"/>
              <a:t>One would be land based that would set out from Albany, head North past Lake Champlain, and strike Montréal </a:t>
            </a:r>
          </a:p>
          <a:p>
            <a:pPr marL="1657350" lvl="3" indent="-285750">
              <a:buFont typeface="Arial" panose="020B0604020202020204" pitchFamily="34" charset="0"/>
              <a:buChar char="•"/>
            </a:pPr>
            <a:r>
              <a:rPr lang="en-US" dirty="0"/>
              <a:t>The other would be sea based, head out of Boston, go through the Gulf of St. Lawrence, go down the St. Lawrence River, and strike Québec</a:t>
            </a:r>
          </a:p>
          <a:p>
            <a:pPr marL="1657350" lvl="3" indent="-285750">
              <a:buFont typeface="Arial" panose="020B0604020202020204" pitchFamily="34" charset="0"/>
              <a:buChar char="•"/>
            </a:pPr>
            <a:r>
              <a:rPr lang="en-US" dirty="0"/>
              <a:t>The blueprint couldn’t be used due to a lack of resources</a:t>
            </a:r>
          </a:p>
          <a:p>
            <a:pPr marL="742950" lvl="1" indent="-285750">
              <a:buFont typeface="Arial" panose="020B0604020202020204" pitchFamily="34" charset="0"/>
              <a:buChar char="•"/>
            </a:pPr>
            <a:r>
              <a:rPr lang="en-US" dirty="0"/>
              <a:t>The rest of the war consisted of border raiding</a:t>
            </a:r>
          </a:p>
          <a:p>
            <a:pPr marL="742950" lvl="1" indent="-285750">
              <a:buFont typeface="Arial" panose="020B0604020202020204" pitchFamily="34" charset="0"/>
              <a:buChar char="•"/>
            </a:pPr>
            <a:r>
              <a:rPr lang="en-US" dirty="0"/>
              <a:t>The treaty reinstated the status-quo</a:t>
            </a: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3A8F1BCC-E229-C198-816F-84F5440941CC}"/>
              </a:ext>
            </a:extLst>
          </p:cNvPr>
          <p:cNvPicPr>
            <a:picLocks noChangeAspect="1"/>
          </p:cNvPicPr>
          <p:nvPr/>
        </p:nvPicPr>
        <p:blipFill>
          <a:blip r:embed="rId2"/>
          <a:stretch>
            <a:fillRect/>
          </a:stretch>
        </p:blipFill>
        <p:spPr>
          <a:xfrm>
            <a:off x="874985" y="7081928"/>
            <a:ext cx="6936827" cy="4934708"/>
          </a:xfrm>
          <a:prstGeom prst="rect">
            <a:avLst/>
          </a:prstGeom>
        </p:spPr>
      </p:pic>
    </p:spTree>
    <p:extLst>
      <p:ext uri="{BB962C8B-B14F-4D97-AF65-F5344CB8AC3E}">
        <p14:creationId xmlns:p14="http://schemas.microsoft.com/office/powerpoint/2010/main" val="1194674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9CBAE-4F3F-4D1F-F7B8-57FAC1B74AF6}"/>
              </a:ext>
            </a:extLst>
          </p:cNvPr>
          <p:cNvSpPr txBox="1"/>
          <p:nvPr/>
        </p:nvSpPr>
        <p:spPr>
          <a:xfrm>
            <a:off x="2" y="1"/>
            <a:ext cx="5391806" cy="6463308"/>
          </a:xfrm>
          <a:prstGeom prst="rect">
            <a:avLst/>
          </a:prstGeom>
          <a:noFill/>
        </p:spPr>
        <p:txBody>
          <a:bodyPr wrap="square" rtlCol="0">
            <a:spAutoFit/>
          </a:bodyPr>
          <a:lstStyle/>
          <a:p>
            <a:pPr marL="285750" indent="-285750">
              <a:buFont typeface="Arial" panose="020B0604020202020204" pitchFamily="34" charset="0"/>
              <a:buChar char="•"/>
            </a:pPr>
            <a:r>
              <a:rPr lang="en-US" dirty="0"/>
              <a:t>Queen Anne’s War (1702-1713)</a:t>
            </a:r>
          </a:p>
          <a:p>
            <a:pPr marL="742950" lvl="1" indent="-285750">
              <a:buFont typeface="Arial" panose="020B0604020202020204" pitchFamily="34" charset="0"/>
              <a:buChar char="•"/>
            </a:pPr>
            <a:r>
              <a:rPr lang="en-US" dirty="0"/>
              <a:t>Colonists wanted help from the British to go through with their blueprint, but the British cared more about Europe</a:t>
            </a:r>
          </a:p>
          <a:p>
            <a:pPr marL="742950" lvl="1" indent="-285750">
              <a:buFont typeface="Arial" panose="020B0604020202020204" pitchFamily="34" charset="0"/>
              <a:buChar char="•"/>
            </a:pPr>
            <a:r>
              <a:rPr lang="en-US" dirty="0"/>
              <a:t>However, in 1709, the British told the colonists they were planning on coming to help.</a:t>
            </a:r>
          </a:p>
          <a:p>
            <a:pPr marL="1200150" lvl="2" indent="-285750">
              <a:buFont typeface="Arial" panose="020B0604020202020204" pitchFamily="34" charset="0"/>
              <a:buChar char="•"/>
            </a:pPr>
            <a:r>
              <a:rPr lang="en-US" dirty="0"/>
              <a:t>2,000 militia men gathered waiting for the British, but the British ended up canceling the expedition</a:t>
            </a:r>
          </a:p>
          <a:p>
            <a:pPr marL="742950" lvl="1" indent="-285750">
              <a:buFont typeface="Arial" panose="020B0604020202020204" pitchFamily="34" charset="0"/>
              <a:buChar char="•"/>
            </a:pPr>
            <a:r>
              <a:rPr lang="en-US" dirty="0"/>
              <a:t>In 1711, another expedition was planned and to be led by Hovenden Walker</a:t>
            </a:r>
          </a:p>
          <a:p>
            <a:pPr marL="1200150" lvl="2" indent="-285750">
              <a:buFont typeface="Arial" panose="020B0604020202020204" pitchFamily="34" charset="0"/>
              <a:buChar char="•"/>
            </a:pPr>
            <a:r>
              <a:rPr lang="en-US" dirty="0"/>
              <a:t>The sea group consisted of 9 ships of war, 60 transports and 12,000 troops</a:t>
            </a:r>
          </a:p>
          <a:p>
            <a:pPr marL="1200150" lvl="2" indent="-285750">
              <a:buFont typeface="Arial" panose="020B0604020202020204" pitchFamily="34" charset="0"/>
              <a:buChar char="•"/>
            </a:pPr>
            <a:r>
              <a:rPr lang="en-US" dirty="0"/>
              <a:t>The planned was started, but a storm ravaged the sea group. This led to 8 transports running aground, killing ~1,000 men</a:t>
            </a:r>
          </a:p>
          <a:p>
            <a:pPr marL="1657350" lvl="3" indent="-285750">
              <a:buFont typeface="Arial" panose="020B0604020202020204" pitchFamily="34" charset="0"/>
              <a:buChar char="•"/>
            </a:pPr>
            <a:r>
              <a:rPr lang="en-US" dirty="0"/>
              <a:t>Walker cancelled the expedition after this.</a:t>
            </a:r>
          </a:p>
          <a:p>
            <a:pPr marL="1200150" lvl="2" indent="-285750">
              <a:buFont typeface="Arial" panose="020B0604020202020204" pitchFamily="34" charset="0"/>
              <a:buChar char="•"/>
            </a:pPr>
            <a:r>
              <a:rPr lang="en-US" dirty="0"/>
              <a:t>The colonists were mad the British turned around, and the British didn’t like the colonists</a:t>
            </a:r>
          </a:p>
        </p:txBody>
      </p:sp>
      <p:pic>
        <p:nvPicPr>
          <p:cNvPr id="4" name="Picture 3">
            <a:extLst>
              <a:ext uri="{FF2B5EF4-FFF2-40B4-BE49-F238E27FC236}">
                <a16:creationId xmlns:a16="http://schemas.microsoft.com/office/drawing/2014/main" id="{CB304530-3734-6E40-C689-A0AD9F5CFB5D}"/>
              </a:ext>
            </a:extLst>
          </p:cNvPr>
          <p:cNvPicPr>
            <a:picLocks noChangeAspect="1"/>
          </p:cNvPicPr>
          <p:nvPr/>
        </p:nvPicPr>
        <p:blipFill>
          <a:blip r:embed="rId2"/>
          <a:stretch>
            <a:fillRect/>
          </a:stretch>
        </p:blipFill>
        <p:spPr>
          <a:xfrm>
            <a:off x="5732175" y="0"/>
            <a:ext cx="2756031" cy="3205656"/>
          </a:xfrm>
          <a:prstGeom prst="rect">
            <a:avLst/>
          </a:prstGeom>
        </p:spPr>
      </p:pic>
      <p:pic>
        <p:nvPicPr>
          <p:cNvPr id="8" name="Picture 7">
            <a:extLst>
              <a:ext uri="{FF2B5EF4-FFF2-40B4-BE49-F238E27FC236}">
                <a16:creationId xmlns:a16="http://schemas.microsoft.com/office/drawing/2014/main" id="{42F21DC4-FA6F-4CBD-5ED3-488C00E7B130}"/>
              </a:ext>
            </a:extLst>
          </p:cNvPr>
          <p:cNvPicPr>
            <a:picLocks noChangeAspect="1"/>
          </p:cNvPicPr>
          <p:nvPr/>
        </p:nvPicPr>
        <p:blipFill>
          <a:blip r:embed="rId3"/>
          <a:stretch>
            <a:fillRect/>
          </a:stretch>
        </p:blipFill>
        <p:spPr>
          <a:xfrm>
            <a:off x="5856775" y="3205656"/>
            <a:ext cx="2506830" cy="3526473"/>
          </a:xfrm>
          <a:prstGeom prst="rect">
            <a:avLst/>
          </a:prstGeom>
        </p:spPr>
      </p:pic>
      <p:sp>
        <p:nvSpPr>
          <p:cNvPr id="9" name="TextBox 8">
            <a:extLst>
              <a:ext uri="{FF2B5EF4-FFF2-40B4-BE49-F238E27FC236}">
                <a16:creationId xmlns:a16="http://schemas.microsoft.com/office/drawing/2014/main" id="{987137B5-829D-69CD-9912-62391825D38B}"/>
              </a:ext>
            </a:extLst>
          </p:cNvPr>
          <p:cNvSpPr txBox="1"/>
          <p:nvPr/>
        </p:nvSpPr>
        <p:spPr>
          <a:xfrm>
            <a:off x="0" y="644779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King George’s War (1744-1748) (France and Spain)</a:t>
            </a:r>
          </a:p>
          <a:p>
            <a:pPr marL="742950" lvl="1" indent="-285750">
              <a:buFont typeface="Arial" panose="020B0604020202020204" pitchFamily="34" charset="0"/>
              <a:buChar char="•"/>
            </a:pPr>
            <a:r>
              <a:rPr lang="en-US" dirty="0"/>
              <a:t>British put together a large task force to attack Cartagena (Colombia), and the colonists sent some men to help</a:t>
            </a:r>
          </a:p>
          <a:p>
            <a:pPr marL="1200150" lvl="2" indent="-285750">
              <a:buFont typeface="Arial" panose="020B0604020202020204" pitchFamily="34" charset="0"/>
              <a:buChar char="•"/>
            </a:pPr>
            <a:r>
              <a:rPr lang="en-US" dirty="0"/>
              <a:t>The British treated the colonists poorly, giving them the worst supplied and making them do fatigue duties (dirty work).</a:t>
            </a:r>
          </a:p>
          <a:p>
            <a:pPr marL="1200150" lvl="2" indent="-285750">
              <a:buFont typeface="Arial" panose="020B0604020202020204" pitchFamily="34" charset="0"/>
              <a:buChar char="•"/>
            </a:pPr>
            <a:r>
              <a:rPr lang="en-US" dirty="0"/>
              <a:t>On top of that, the expedition failed.</a:t>
            </a:r>
          </a:p>
          <a:p>
            <a:pPr marL="742950" lvl="1" indent="-285750">
              <a:buFont typeface="Arial" panose="020B0604020202020204" pitchFamily="34" charset="0"/>
              <a:buChar char="•"/>
            </a:pPr>
            <a:r>
              <a:rPr lang="en-US" dirty="0"/>
              <a:t>Near the end of the war, the colonists planned an attack on Louisburg, a large fortress that could attack ships going to the Gulf of St. Lawrence.</a:t>
            </a:r>
          </a:p>
          <a:p>
            <a:pPr marL="1200150" lvl="2" indent="-285750">
              <a:buFont typeface="Arial" panose="020B0604020202020204" pitchFamily="34" charset="0"/>
              <a:buChar char="•"/>
            </a:pPr>
            <a:r>
              <a:rPr lang="en-US" dirty="0"/>
              <a:t>They could do this because the fort was lightly defended at the time.</a:t>
            </a:r>
          </a:p>
          <a:p>
            <a:pPr marL="1200150" lvl="2" indent="-285750">
              <a:buFont typeface="Arial" panose="020B0604020202020204" pitchFamily="34" charset="0"/>
              <a:buChar char="•"/>
            </a:pPr>
            <a:r>
              <a:rPr lang="en-US" dirty="0"/>
              <a:t>The colonists captured the fort and held it until the end of the war</a:t>
            </a:r>
          </a:p>
          <a:p>
            <a:pPr marL="1200150" lvl="2" indent="-285750">
              <a:buFont typeface="Arial" panose="020B0604020202020204" pitchFamily="34" charset="0"/>
              <a:buChar char="•"/>
            </a:pPr>
            <a:r>
              <a:rPr lang="en-US" dirty="0"/>
              <a:t>However, in the treaty, they had to give it back to the French.</a:t>
            </a:r>
          </a:p>
        </p:txBody>
      </p:sp>
      <p:pic>
        <p:nvPicPr>
          <p:cNvPr id="11" name="Picture 10">
            <a:extLst>
              <a:ext uri="{FF2B5EF4-FFF2-40B4-BE49-F238E27FC236}">
                <a16:creationId xmlns:a16="http://schemas.microsoft.com/office/drawing/2014/main" id="{4DD99897-7261-059F-5024-4012209947F0}"/>
              </a:ext>
            </a:extLst>
          </p:cNvPr>
          <p:cNvPicPr>
            <a:picLocks noChangeAspect="1"/>
          </p:cNvPicPr>
          <p:nvPr/>
        </p:nvPicPr>
        <p:blipFill>
          <a:blip r:embed="rId4"/>
          <a:stretch>
            <a:fillRect/>
          </a:stretch>
        </p:blipFill>
        <p:spPr>
          <a:xfrm>
            <a:off x="977462" y="9675975"/>
            <a:ext cx="3027091" cy="2291370"/>
          </a:xfrm>
          <a:prstGeom prst="rect">
            <a:avLst/>
          </a:prstGeom>
        </p:spPr>
      </p:pic>
      <p:pic>
        <p:nvPicPr>
          <p:cNvPr id="13" name="Picture 12">
            <a:extLst>
              <a:ext uri="{FF2B5EF4-FFF2-40B4-BE49-F238E27FC236}">
                <a16:creationId xmlns:a16="http://schemas.microsoft.com/office/drawing/2014/main" id="{AE61FA15-0A94-B58C-A6FC-8A0FE8353DDD}"/>
              </a:ext>
            </a:extLst>
          </p:cNvPr>
          <p:cNvPicPr>
            <a:picLocks noChangeAspect="1"/>
          </p:cNvPicPr>
          <p:nvPr/>
        </p:nvPicPr>
        <p:blipFill>
          <a:blip r:embed="rId5"/>
          <a:stretch>
            <a:fillRect/>
          </a:stretch>
        </p:blipFill>
        <p:spPr>
          <a:xfrm>
            <a:off x="4486756" y="9595088"/>
            <a:ext cx="3380238" cy="2460173"/>
          </a:xfrm>
          <a:prstGeom prst="rect">
            <a:avLst/>
          </a:prstGeom>
        </p:spPr>
      </p:pic>
    </p:spTree>
    <p:extLst>
      <p:ext uri="{BB962C8B-B14F-4D97-AF65-F5344CB8AC3E}">
        <p14:creationId xmlns:p14="http://schemas.microsoft.com/office/powerpoint/2010/main" val="38037840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2732</TotalTime>
  <Words>8271</Words>
  <Application>Microsoft Office PowerPoint</Application>
  <PresentationFormat>Custom</PresentationFormat>
  <Paragraphs>614</Paragraphs>
  <Slides>41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11</cp:revision>
  <dcterms:created xsi:type="dcterms:W3CDTF">2024-08-20T00:05:07Z</dcterms:created>
  <dcterms:modified xsi:type="dcterms:W3CDTF">2024-09-16T19:35:16Z</dcterms:modified>
</cp:coreProperties>
</file>